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77" r:id="rId2"/>
    <p:sldId id="317" r:id="rId3"/>
    <p:sldId id="297" r:id="rId4"/>
    <p:sldId id="257" r:id="rId5"/>
    <p:sldId id="258" r:id="rId6"/>
    <p:sldId id="256" r:id="rId7"/>
    <p:sldId id="261" r:id="rId8"/>
    <p:sldId id="260" r:id="rId9"/>
    <p:sldId id="293" r:id="rId10"/>
    <p:sldId id="311" r:id="rId11"/>
    <p:sldId id="303" r:id="rId12"/>
    <p:sldId id="306" r:id="rId13"/>
    <p:sldId id="312" r:id="rId14"/>
    <p:sldId id="313" r:id="rId15"/>
    <p:sldId id="307" r:id="rId16"/>
    <p:sldId id="308" r:id="rId17"/>
    <p:sldId id="315" r:id="rId18"/>
    <p:sldId id="314" r:id="rId19"/>
    <p:sldId id="304" r:id="rId20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3010"/>
    <a:srgbClr val="0000FF"/>
    <a:srgbClr val="FF0000"/>
    <a:srgbClr val="0066FF"/>
    <a:srgbClr val="FFFF00"/>
    <a:srgbClr val="E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73"/>
    <p:restoredTop sz="86469"/>
  </p:normalViewPr>
  <p:slideViewPr>
    <p:cSldViewPr showGuides="1">
      <p:cViewPr varScale="1">
        <p:scale>
          <a:sx n="63" d="100"/>
          <a:sy n="63" d="100"/>
        </p:scale>
        <p:origin x="95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F97A4D-C4B0-4198-B7B6-529F0728A4D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71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20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/>
            <a:endParaRPr lang="en-US" altLang="en-US"/>
          </a:p>
        </p:txBody>
      </p:sp>
      <p:sp>
        <p:nvSpPr>
          <p:cNvPr id="717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en-US"/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1507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48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8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6AA332-F6B5-42C4-908C-DCEC7C41DB6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6AA332-F6B5-42C4-908C-DCEC7C41DB6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6AA332-F6B5-42C4-908C-DCEC7C41DB6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6AA332-F6B5-42C4-908C-DCEC7C41DB6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6AA332-F6B5-42C4-908C-DCEC7C41DB6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6AA332-F6B5-42C4-908C-DCEC7C41DB6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6AA332-F6B5-42C4-908C-DCEC7C41DB6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6AA332-F6B5-42C4-908C-DCEC7C41DB6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6AA332-F6B5-42C4-908C-DCEC7C41DB6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6AA332-F6B5-42C4-908C-DCEC7C41DB6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6AA332-F6B5-42C4-908C-DCEC7C41DB6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6AA332-F6B5-42C4-908C-DCEC7C41DB6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eg"/><Relationship Id="rId7" Type="http://schemas.openxmlformats.org/officeDocument/2006/relationships/image" Target="../media/image2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5.jpeg"/><Relationship Id="rId5" Type="http://schemas.openxmlformats.org/officeDocument/2006/relationships/image" Target="../media/image18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8.jpeg"/><Relationship Id="rId5" Type="http://schemas.openxmlformats.org/officeDocument/2006/relationships/image" Target="../media/image15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5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575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6" name="TextBox 4"/>
          <p:cNvSpPr txBox="1"/>
          <p:nvPr/>
        </p:nvSpPr>
        <p:spPr>
          <a:xfrm>
            <a:off x="1981200" y="3997366"/>
            <a:ext cx="3560181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7" name="TextBox 5"/>
          <p:cNvSpPr txBox="1"/>
          <p:nvPr/>
        </p:nvSpPr>
        <p:spPr>
          <a:xfrm>
            <a:off x="1408339" y="2683245"/>
            <a:ext cx="5791200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Truyện: “Đôi bạn nhỏ”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 24- 36 tháng tuổi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A4D303-C938-3E4F-8E2B-CE51A8BFE87C}"/>
              </a:ext>
            </a:extLst>
          </p:cNvPr>
          <p:cNvSpPr/>
          <p:nvPr/>
        </p:nvSpPr>
        <p:spPr>
          <a:xfrm>
            <a:off x="457200" y="1032661"/>
            <a:ext cx="838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1" algn="ctr"/>
            <a:r>
              <a:rPr lang="en-US" sz="4800" b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800" b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endParaRPr lang="en-US" sz="4800" b="1" cap="none" spc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raphic 5" descr="Sign Language">
            <a:extLst>
              <a:ext uri="{FF2B5EF4-FFF2-40B4-BE49-F238E27FC236}">
                <a16:creationId xmlns:a16="http://schemas.microsoft.com/office/drawing/2014/main" id="{83D89F1B-D745-0649-8A8D-4DEEE04D4C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22514" y="4459031"/>
            <a:ext cx="914400" cy="914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8A265F-F086-3D49-B5C7-2F177882F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324" y="0"/>
            <a:ext cx="9204324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F9D8AB-3373-0A44-BD47-C21B4607C17A}"/>
              </a:ext>
            </a:extLst>
          </p:cNvPr>
          <p:cNvSpPr txBox="1"/>
          <p:nvPr/>
        </p:nvSpPr>
        <p:spPr>
          <a:xfrm>
            <a:off x="390231" y="345702"/>
            <a:ext cx="8363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Cô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vừa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kể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cho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chúng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mình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nghe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câu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chuyện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gì</a:t>
            </a:r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000080"/>
                </a:highlight>
              </a:rPr>
              <a:t>?</a:t>
            </a:r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4FAF4-3669-0D40-B952-C386E0D69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299809"/>
            <a:ext cx="5791200" cy="39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0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2" y="304800"/>
            <a:ext cx="9144000" cy="7299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600" y="1600200"/>
            <a:ext cx="1676400" cy="1676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66800" y="762000"/>
            <a:ext cx="7629525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câu chuyện có những nhân vật n</a:t>
            </a:r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b="1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t="7841" r="21568" b="23529"/>
          <a:stretch>
            <a:fillRect/>
          </a:stretch>
        </p:blipFill>
        <p:spPr>
          <a:xfrm>
            <a:off x="-990600" y="3252787"/>
            <a:ext cx="2895600" cy="253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7981" y="4343400"/>
            <a:ext cx="909638" cy="1301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12222 L -0.73333 0.013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17" y="-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2.22222E-6 C 0.00347 0.06296 0.01458 0.1081 0.02569 0.1081 C 0.03681 0.1081 0.04653 0.06296 0.04983 2.22222E-6 C 0.05451 0.06296 0.06406 0.1081 0.07535 0.1081 C 0.08646 0.1081 0.09618 0.06296 0.09931 2.22222E-6 C 0.10399 0.06296 0.11372 0.1081 0.12483 0.1081 C 0.13611 0.1081 0.14722 0.06296 0.15017 2.22222E-6 C 0.15347 0.06296 0.16319 0.1081 0.17587 0.1081 C 0.18542 0.1081 0.19653 0.06296 0.2 2.22222E-6 C 0.2033 0.06296 0.21441 0.1081 0.22517 0.1081 C 0.23628 0.1081 0.24635 0.06296 0.24965 2.22222E-6 C 0.25434 0.06296 0.26389 0.1081 0.27517 0.1081 C 0.28611 0.1081 0.29566 0.06296 0.30035 2.22222E-6 C 0.30347 0.06296 0.31354 0.1081 0.32465 0.1081 C 0.33594 0.1081 0.34705 0.06296 0.35 2.22222E-6 C 0.3533 0.06296 0.36319 0.1081 0.37604 0.1081 C 0.38715 0.1081 0.39653 0.06296 0.4 2.22222E-6 " pathEditMode="relative" rAng="0" ptsTypes="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00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035 0.15602 L -0.49965 0.1055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00" y="-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 descr="nen2"/>
          <p:cNvPicPr>
            <a:picLocks noChangeAspect="1"/>
          </p:cNvPicPr>
          <p:nvPr/>
        </p:nvPicPr>
        <p:blipFill>
          <a:blip r:embed="rId3">
            <a:lum bright="12000" contrast="36000"/>
          </a:blip>
          <a:stretch>
            <a:fillRect/>
          </a:stretch>
        </p:blipFill>
        <p:spPr>
          <a:xfrm>
            <a:off x="-989013" y="-266700"/>
            <a:ext cx="9601200" cy="739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Picture 6" descr="ga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7999" contrast="18000"/>
          </a:blip>
          <a:stretch>
            <a:fillRect/>
          </a:stretch>
        </p:blipFill>
        <p:spPr>
          <a:xfrm>
            <a:off x="-2841625" y="5195887"/>
            <a:ext cx="18288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Picture 7" descr="vit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12000"/>
          </a:blip>
          <a:stretch>
            <a:fillRect/>
          </a:stretch>
        </p:blipFill>
        <p:spPr>
          <a:xfrm>
            <a:off x="-3032125" y="2514600"/>
            <a:ext cx="2209800" cy="220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80" name="Text Box 8"/>
          <p:cNvSpPr txBox="1"/>
          <p:nvPr/>
        </p:nvSpPr>
        <p:spPr>
          <a:xfrm>
            <a:off x="3048000" y="5620047"/>
            <a:ext cx="54102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Hai bạn Gà và Vịt rủ nhau đi kiếm ăn</a:t>
            </a:r>
            <a:endParaRPr lang="vi-VN" altLang="en-US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8400" y="838200"/>
            <a:ext cx="36576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vịt rủ nhau đi đâu?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Graphic 3" descr="Sign Language">
            <a:extLst>
              <a:ext uri="{FF2B5EF4-FFF2-40B4-BE49-F238E27FC236}">
                <a16:creationId xmlns:a16="http://schemas.microsoft.com/office/drawing/2014/main" id="{C4CD6889-ECE8-2C46-9748-6BB7873D89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114800" y="2971800"/>
            <a:ext cx="914400" cy="914400"/>
          </a:xfrm>
          <a:prstGeom prst="rect">
            <a:avLst/>
          </a:prstGeom>
        </p:spPr>
      </p:pic>
      <p:pic>
        <p:nvPicPr>
          <p:cNvPr id="6" name="Graphic 5" descr="Sign Language">
            <a:extLst>
              <a:ext uri="{FF2B5EF4-FFF2-40B4-BE49-F238E27FC236}">
                <a16:creationId xmlns:a16="http://schemas.microsoft.com/office/drawing/2014/main" id="{DA59BFA4-2952-B345-B8D6-7067C0A7BA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114800" y="2971800"/>
            <a:ext cx="914400" cy="914400"/>
          </a:xfrm>
          <a:prstGeom prst="rect">
            <a:avLst/>
          </a:prstGeom>
        </p:spPr>
      </p:pic>
      <p:pic>
        <p:nvPicPr>
          <p:cNvPr id="8" name="Graphic 7" descr="Sign Language">
            <a:extLst>
              <a:ext uri="{FF2B5EF4-FFF2-40B4-BE49-F238E27FC236}">
                <a16:creationId xmlns:a16="http://schemas.microsoft.com/office/drawing/2014/main" id="{BB322F17-E3C6-314E-9076-A5864480AD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114800" y="2971800"/>
            <a:ext cx="914400" cy="914400"/>
          </a:xfrm>
          <a:prstGeom prst="rect">
            <a:avLst/>
          </a:prstGeom>
        </p:spPr>
      </p:pic>
      <p:pic>
        <p:nvPicPr>
          <p:cNvPr id="10" name="Graphic 9" descr="Sign Language">
            <a:extLst>
              <a:ext uri="{FF2B5EF4-FFF2-40B4-BE49-F238E27FC236}">
                <a16:creationId xmlns:a16="http://schemas.microsoft.com/office/drawing/2014/main" id="{4FC7DB55-F501-3C44-9DCF-95C6D68034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114800" y="2971800"/>
            <a:ext cx="914400" cy="914400"/>
          </a:xfrm>
          <a:prstGeom prst="rect">
            <a:avLst/>
          </a:prstGeom>
        </p:spPr>
      </p:pic>
      <p:pic>
        <p:nvPicPr>
          <p:cNvPr id="12" name="Graphic 11" descr="Sign Language">
            <a:extLst>
              <a:ext uri="{FF2B5EF4-FFF2-40B4-BE49-F238E27FC236}">
                <a16:creationId xmlns:a16="http://schemas.microsoft.com/office/drawing/2014/main" id="{689F12C2-FED9-4446-93D5-7E6D2311B6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114800" y="2971800"/>
            <a:ext cx="914400" cy="914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13 0.05 L 0.42413 0.0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163 -0.04606 L 0.52864 -0.08611 C 0.5427 -0.09514 0.56371 -0.1 0.58559 -0.1 C 0.61059 -0.1 0.63055 -0.09514 0.64461 -0.08611 L 0.71163 -0.04606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5B3C38-0CD7-2149-8646-E4F5610D89DF}"/>
              </a:ext>
            </a:extLst>
          </p:cNvPr>
          <p:cNvSpPr/>
          <p:nvPr/>
        </p:nvSpPr>
        <p:spPr>
          <a:xfrm>
            <a:off x="1295400" y="609600"/>
            <a:ext cx="646193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Vịt</a:t>
            </a:r>
            <a:r>
              <a:rPr lang="en-US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28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mò</a:t>
            </a:r>
            <a:r>
              <a:rPr lang="en-US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ốc</a:t>
            </a:r>
            <a:r>
              <a:rPr lang="en-US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ở</a:t>
            </a:r>
            <a:r>
              <a:rPr lang="en-US" sz="28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b="0" cap="none" spc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đâu</a:t>
            </a:r>
            <a:endParaRPr lang="en-US" sz="28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4" descr="nenhet">
            <a:extLst>
              <a:ext uri="{FF2B5EF4-FFF2-40B4-BE49-F238E27FC236}">
                <a16:creationId xmlns:a16="http://schemas.microsoft.com/office/drawing/2014/main" id="{D4B1F643-9A93-5742-A5E2-33B0BC4F5BF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>
            <a:off x="0" y="76200"/>
            <a:ext cx="9144000" cy="746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F939D6-E7F5-9B46-B083-FB965641E69A}"/>
              </a:ext>
            </a:extLst>
          </p:cNvPr>
          <p:cNvSpPr txBox="1"/>
          <p:nvPr/>
        </p:nvSpPr>
        <p:spPr>
          <a:xfrm>
            <a:off x="914400" y="381000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solidFill>
                  <a:srgbClr val="FFFF00"/>
                </a:solidFill>
              </a:rPr>
              <a:t>Vịt</a:t>
            </a:r>
            <a:r>
              <a:rPr lang="en-US" sz="2800">
                <a:solidFill>
                  <a:srgbClr val="FFFF00"/>
                </a:solidFill>
              </a:rPr>
              <a:t> con </a:t>
            </a:r>
            <a:r>
              <a:rPr lang="en-US" sz="2800" err="1">
                <a:solidFill>
                  <a:srgbClr val="FFFF00"/>
                </a:solidFill>
              </a:rPr>
              <a:t>mò</a:t>
            </a:r>
            <a:r>
              <a:rPr lang="en-US" sz="2800">
                <a:solidFill>
                  <a:srgbClr val="FFFF00"/>
                </a:solidFill>
              </a:rPr>
              <a:t> </a:t>
            </a:r>
            <a:r>
              <a:rPr lang="en-US" sz="2800" err="1">
                <a:solidFill>
                  <a:srgbClr val="FFFF00"/>
                </a:solidFill>
              </a:rPr>
              <a:t>ốc</a:t>
            </a:r>
            <a:r>
              <a:rPr lang="en-US" sz="2800">
                <a:solidFill>
                  <a:srgbClr val="FFFF00"/>
                </a:solidFill>
              </a:rPr>
              <a:t> </a:t>
            </a:r>
            <a:r>
              <a:rPr lang="en-US" sz="2800" err="1">
                <a:solidFill>
                  <a:srgbClr val="FFFF00"/>
                </a:solidFill>
              </a:rPr>
              <a:t>ở</a:t>
            </a:r>
            <a:r>
              <a:rPr lang="en-US" sz="2800">
                <a:solidFill>
                  <a:srgbClr val="FFFF00"/>
                </a:solidFill>
              </a:rPr>
              <a:t> đâu?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435B68-5753-AA4D-B432-607F765A6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61997"/>
            <a:ext cx="1676400" cy="16764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9219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D14836-0B5C-CA4C-8C5C-FEBF85B2A2FF}"/>
              </a:ext>
            </a:extLst>
          </p:cNvPr>
          <p:cNvSpPr txBox="1"/>
          <p:nvPr/>
        </p:nvSpPr>
        <p:spPr>
          <a:xfrm>
            <a:off x="1143000" y="533400"/>
            <a:ext cx="6626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solidFill>
                  <a:srgbClr val="FF0000"/>
                </a:solidFill>
              </a:rPr>
              <a:t>Gà</a:t>
            </a:r>
            <a:r>
              <a:rPr lang="en-US" sz="2800">
                <a:solidFill>
                  <a:srgbClr val="FF0000"/>
                </a:solidFill>
              </a:rPr>
              <a:t> con </a:t>
            </a:r>
            <a:r>
              <a:rPr lang="en-US" sz="2800" err="1">
                <a:solidFill>
                  <a:srgbClr val="FF0000"/>
                </a:solidFill>
              </a:rPr>
              <a:t>ở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trên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bờ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làm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gì</a:t>
            </a:r>
            <a:r>
              <a:rPr lang="en-US" sz="280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Picture 6" descr="gaso">
            <a:extLst>
              <a:ext uri="{FF2B5EF4-FFF2-40B4-BE49-F238E27FC236}">
                <a16:creationId xmlns:a16="http://schemas.microsoft.com/office/drawing/2014/main" id="{A195B4C4-ACA1-2449-AE5F-A42E9CF2C12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78000"/>
          </a:blip>
          <a:stretch>
            <a:fillRect/>
          </a:stretch>
        </p:blipFill>
        <p:spPr>
          <a:xfrm>
            <a:off x="4114800" y="5486400"/>
            <a:ext cx="16764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A41F56F4-1729-C64C-B51B-D7A185DDB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45853" y="0"/>
            <a:ext cx="9204325" cy="72642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0934C4-A77F-C84E-B90F-FF1D7060338E}"/>
              </a:ext>
            </a:extLst>
          </p:cNvPr>
          <p:cNvSpPr txBox="1"/>
          <p:nvPr/>
        </p:nvSpPr>
        <p:spPr>
          <a:xfrm>
            <a:off x="959599" y="432128"/>
            <a:ext cx="4213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err="1"/>
              <a:t>Gà</a:t>
            </a:r>
            <a:r>
              <a:rPr lang="en-US" sz="2800"/>
              <a:t> con </a:t>
            </a:r>
            <a:r>
              <a:rPr lang="en-US" sz="2800" err="1"/>
              <a:t>ở</a:t>
            </a:r>
            <a:r>
              <a:rPr lang="en-US" sz="2800"/>
              <a:t> </a:t>
            </a:r>
            <a:r>
              <a:rPr lang="en-US" sz="2800" err="1"/>
              <a:t>trên</a:t>
            </a:r>
            <a:r>
              <a:rPr lang="en-US" sz="2800"/>
              <a:t> </a:t>
            </a:r>
            <a:r>
              <a:rPr lang="en-US" sz="2800" err="1"/>
              <a:t>bờ</a:t>
            </a:r>
            <a:r>
              <a:rPr lang="en-US" sz="2800"/>
              <a:t> </a:t>
            </a:r>
            <a:r>
              <a:rPr lang="en-US" sz="2800" err="1"/>
              <a:t>làm</a:t>
            </a:r>
            <a:r>
              <a:rPr lang="en-US" sz="2800"/>
              <a:t> gì?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C288E4-74A4-884E-B36C-FB1FCC1A5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21808" y="5014762"/>
            <a:ext cx="2249488" cy="224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D29A2F-717D-3A4E-B8A3-62E888F13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9554" r="91083">
                        <a14:foregroundMark x1="88503" y1="60366" x2="86624" y2="55625"/>
                        <a14:backgroundMark x1="30892" y1="19375" x2="22293" y2="27500"/>
                        <a14:backgroundMark x1="22293" y1="27500" x2="35350" y2="33125"/>
                        <a14:backgroundMark x1="35350" y1="33125" x2="43949" y2="25625"/>
                        <a14:backgroundMark x1="43949" y1="25625" x2="28981" y2="26875"/>
                        <a14:backgroundMark x1="48408" y1="13125" x2="42357" y2="25000"/>
                        <a14:backgroundMark x1="42357" y1="25000" x2="33439" y2="32500"/>
                        <a14:backgroundMark x1="33439" y1="32500" x2="24511" y2="34046"/>
                        <a14:backgroundMark x1="22242" y1="35061" x2="10191" y2="57500"/>
                        <a14:backgroundMark x1="10191" y1="57500" x2="14968" y2="70000"/>
                        <a14:backgroundMark x1="14968" y1="70000" x2="24204" y2="76875"/>
                        <a14:backgroundMark x1="24204" y1="76875" x2="35350" y2="75000"/>
                        <a14:backgroundMark x1="35350" y1="75000" x2="45541" y2="75000"/>
                        <a14:backgroundMark x1="45541" y1="75000" x2="56369" y2="80000"/>
                        <a14:backgroundMark x1="56369" y1="80000" x2="66561" y2="77500"/>
                        <a14:backgroundMark x1="66561" y1="77500" x2="76433" y2="80625"/>
                        <a14:backgroundMark x1="76433" y1="80625" x2="78981" y2="75625"/>
                        <a14:backgroundMark x1="78344" y1="74375" x2="87580" y2="68750"/>
                        <a14:backgroundMark x1="87580" y1="68750" x2="93949" y2="60625"/>
                        <a14:backgroundMark x1="5096" y1="56250" x2="5096" y2="56250"/>
                        <a14:backgroundMark x1="5096" y1="56250" x2="7643" y2="72500"/>
                        <a14:backgroundMark x1="7643" y1="72500" x2="10510" y2="58750"/>
                        <a14:backgroundMark x1="10510" y1="58750" x2="13694" y2="75000"/>
                        <a14:backgroundMark x1="47134" y1="8750" x2="37580" y2="16875"/>
                        <a14:backgroundMark x1="37580" y1="16875" x2="30892" y2="18750"/>
                        <a14:backgroundMark x1="19745" y1="30000" x2="19745" y2="30000"/>
                        <a14:backgroundMark x1="19745" y1="31875" x2="20064" y2="35625"/>
                        <a14:backgroundMark x1="20701" y1="33750" x2="21975" y2="32500"/>
                        <a14:backgroundMark x1="54140" y1="81875" x2="64968" y2="86875"/>
                        <a14:backgroundMark x1="64968" y1="86875" x2="70382" y2="86875"/>
                        <a14:backgroundMark x1="83439" y1="77500" x2="73885" y2="84375"/>
                        <a14:backgroundMark x1="73885" y1="84375" x2="84713" y2="84375"/>
                        <a14:backgroundMark x1="84713" y1="84375" x2="80573" y2="85625"/>
                        <a14:backgroundMark x1="20064" y1="30625" x2="23885" y2="28125"/>
                        <a14:backgroundMark x1="18153" y1="30625" x2="20064" y2="30625"/>
                        <a14:backgroundMark x1="87261" y1="70625" x2="87580" y2="712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72568" y="3578073"/>
            <a:ext cx="4739323" cy="3327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CA3891-33D2-664A-B7F9-D0CBE196E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249390" y="3429000"/>
            <a:ext cx="2249488" cy="224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6198B0-E1E3-2045-8EFC-A5660EAFB4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2" b="90883" l="9744" r="94888">
                        <a14:foregroundMark x1="7296" y1="71932" x2="6550" y2="73219"/>
                        <a14:foregroundMark x1="11567" y1="64568" x2="9158" y2="68722"/>
                        <a14:foregroundMark x1="6550" y1="73219" x2="7574" y2="73858"/>
                        <a14:foregroundMark x1="20308" y1="78586" x2="32748" y2="80912"/>
                        <a14:foregroundMark x1="14656" y1="77529" x2="16255" y2="77828"/>
                        <a14:foregroundMark x1="32748" y1="80912" x2="39776" y2="79772"/>
                        <a14:foregroundMark x1="39776" y1="79772" x2="40176" y2="82150"/>
                        <a14:foregroundMark x1="37203" y1="83159" x2="36901" y2="82621"/>
                        <a14:foregroundMark x1="36901" y1="82621" x2="36422" y2="47293"/>
                        <a14:foregroundMark x1="36422" y1="47293" x2="34185" y2="47009"/>
                        <a14:foregroundMark x1="40735" y1="52422" x2="48243" y2="82906"/>
                        <a14:foregroundMark x1="48243" y1="82906" x2="53355" y2="83761"/>
                        <a14:foregroundMark x1="11634" y1="64643" x2="8805" y2="68147"/>
                        <a14:foregroundMark x1="14073" y1="75969" x2="19489" y2="74359"/>
                        <a14:foregroundMark x1="19489" y1="74359" x2="25879" y2="80342"/>
                        <a14:foregroundMark x1="25879" y1="80342" x2="33546" y2="79487"/>
                        <a14:foregroundMark x1="33546" y1="79487" x2="40256" y2="81481"/>
                        <a14:foregroundMark x1="40256" y1="81481" x2="47125" y2="80342"/>
                        <a14:foregroundMark x1="47125" y1="80342" x2="53834" y2="81481"/>
                        <a14:foregroundMark x1="53834" y1="81481" x2="60863" y2="78632"/>
                        <a14:foregroundMark x1="60863" y1="78632" x2="67572" y2="78632"/>
                        <a14:foregroundMark x1="67572" y1="78632" x2="88179" y2="75499"/>
                        <a14:foregroundMark x1="88179" y1="75499" x2="94888" y2="76068"/>
                        <a14:foregroundMark x1="83409" y1="52976" x2="83255" y2="52666"/>
                        <a14:foregroundMark x1="94888" y1="76068" x2="87970" y2="62152"/>
                        <a14:foregroundMark x1="79328" y1="38915" x2="79165" y2="38066"/>
                        <a14:foregroundMark x1="73550" y1="30031" x2="73524" y2="29998"/>
                        <a14:foregroundMark x1="75995" y1="33094" x2="75477" y2="32445"/>
                        <a14:foregroundMark x1="67882" y1="34165" x2="67252" y2="34758"/>
                        <a14:foregroundMark x1="57027" y1="25869" x2="53815" y2="23077"/>
                        <a14:foregroundMark x1="67252" y1="34758" x2="65849" y2="33538"/>
                        <a14:foregroundMark x1="37499" y1="31871" x2="37220" y2="32479"/>
                        <a14:foregroundMark x1="37220" y1="32479" x2="34932" y2="33592"/>
                        <a14:foregroundMark x1="24691" y1="34701" x2="23928" y2="34535"/>
                        <a14:foregroundMark x1="11502" y1="64387" x2="10543" y2="65527"/>
                        <a14:foregroundMark x1="44533" y1="24394" x2="45687" y2="27920"/>
                        <a14:foregroundMark x1="45687" y1="27920" x2="47845" y2="20427"/>
                        <a14:foregroundMark x1="48463" y1="21855" x2="48243" y2="25641"/>
                        <a14:foregroundMark x1="51253" y1="19770" x2="52716" y2="25641"/>
                        <a14:foregroundMark x1="30032" y1="35043" x2="30032" y2="36752"/>
                        <a14:foregroundMark x1="40771" y1="23234" x2="41534" y2="29060"/>
                        <a14:foregroundMark x1="42812" y1="17379" x2="44888" y2="23077"/>
                        <a14:foregroundMark x1="45847" y1="17664" x2="47284" y2="18519"/>
                        <a14:backgroundMark x1="19489" y1="46724" x2="16294" y2="57550"/>
                        <a14:backgroundMark x1="16294" y1="57550" x2="12620" y2="64103"/>
                        <a14:backgroundMark x1="7348" y1="69801" x2="6709" y2="71225"/>
                        <a14:backgroundMark x1="12460" y1="62678" x2="11661" y2="64672"/>
                        <a14:backgroundMark x1="8946" y1="68376" x2="7508" y2="70370"/>
                        <a14:backgroundMark x1="20288" y1="48148" x2="18850" y2="47863"/>
                        <a14:backgroundMark x1="21246" y1="40456" x2="20767" y2="40741"/>
                        <a14:backgroundMark x1="19649" y1="46439" x2="19808" y2="45584"/>
                        <a14:backgroundMark x1="18850" y1="45584" x2="19169" y2="45584"/>
                        <a14:backgroundMark x1="20767" y1="39316" x2="22045" y2="39601"/>
                        <a14:backgroundMark x1="23003" y1="34758" x2="23642" y2="34758"/>
                        <a14:backgroundMark x1="23642" y1="35897" x2="23642" y2="35897"/>
                        <a14:backgroundMark x1="23163" y1="34473" x2="23642" y2="34473"/>
                        <a14:backgroundMark x1="26518" y1="33903" x2="26677" y2="35043"/>
                        <a14:backgroundMark x1="33866" y1="34758" x2="31949" y2="35897"/>
                        <a14:backgroundMark x1="28914" y1="35043" x2="28754" y2="33903"/>
                        <a14:backgroundMark x1="32428" y1="34758" x2="32268" y2="34758"/>
                        <a14:backgroundMark x1="33387" y1="33333" x2="32109" y2="34758"/>
                        <a14:backgroundMark x1="33706" y1="33903" x2="33866" y2="34473"/>
                        <a14:backgroundMark x1="32268" y1="33903" x2="32108" y2="35043"/>
                        <a14:backgroundMark x1="28115" y1="33333" x2="28290" y2="35043"/>
                        <a14:backgroundMark x1="23642" y1="33333" x2="23802" y2="33903"/>
                        <a14:backgroundMark x1="23163" y1="33618" x2="23962" y2="34473"/>
                        <a14:backgroundMark x1="39275" y1="29984" x2="39137" y2="32194"/>
                        <a14:backgroundMark x1="57508" y1="26211" x2="63738" y2="31054"/>
                        <a14:backgroundMark x1="63738" y1="31054" x2="64856" y2="34473"/>
                        <a14:backgroundMark x1="57029" y1="27350" x2="57987" y2="27350"/>
                        <a14:backgroundMark x1="14537" y1="77208" x2="5431" y2="78348"/>
                        <a14:backgroundMark x1="5431" y1="78348" x2="12141" y2="79487"/>
                        <a14:backgroundMark x1="12141" y1="79487" x2="13419" y2="83476"/>
                        <a14:backgroundMark x1="16294" y1="77778" x2="22524" y2="90313"/>
                        <a14:backgroundMark x1="22524" y1="90313" x2="30351" y2="96011"/>
                        <a14:backgroundMark x1="30351" y1="96011" x2="39137" y2="93447"/>
                        <a14:backgroundMark x1="39137" y1="93447" x2="33227" y2="88034"/>
                        <a14:backgroundMark x1="33227" y1="88034" x2="48882" y2="88034"/>
                        <a14:backgroundMark x1="48882" y1="88034" x2="40895" y2="86895"/>
                        <a14:backgroundMark x1="40895" y1="86895" x2="48722" y2="88034"/>
                        <a14:backgroundMark x1="48722" y1="88034" x2="39137" y2="85755"/>
                        <a14:backgroundMark x1="39137" y1="85755" x2="53834" y2="89174"/>
                        <a14:backgroundMark x1="53834" y1="89174" x2="38179" y2="90883"/>
                        <a14:backgroundMark x1="38179" y1="90883" x2="49681" y2="91168"/>
                        <a14:backgroundMark x1="49681" y1="91168" x2="33546" y2="90598"/>
                        <a14:backgroundMark x1="33546" y1="90598" x2="41534" y2="89174"/>
                        <a14:backgroundMark x1="41534" y1="89174" x2="33546" y2="90313"/>
                        <a14:backgroundMark x1="33546" y1="90313" x2="41374" y2="87179"/>
                        <a14:backgroundMark x1="41374" y1="87179" x2="28115" y2="87464"/>
                        <a14:backgroundMark x1="28115" y1="87464" x2="22524" y2="90598"/>
                        <a14:backgroundMark x1="39137" y1="21652" x2="39137" y2="21652"/>
                        <a14:backgroundMark x1="39457" y1="21937" x2="40673" y2="20389"/>
                        <a14:backgroundMark x1="43770" y1="24501" x2="43734" y2="24264"/>
                        <a14:backgroundMark x1="47764" y1="17949" x2="48243" y2="20228"/>
                        <a14:backgroundMark x1="50000" y1="17664" x2="51118" y2="19943"/>
                        <a14:backgroundMark x1="43907" y1="24086" x2="43930" y2="24501"/>
                        <a14:backgroundMark x1="56709" y1="26496" x2="57348" y2="27066"/>
                        <a14:backgroundMark x1="86581" y1="60969" x2="79872" y2="50427"/>
                        <a14:backgroundMark x1="79872" y1="50427" x2="78914" y2="41880"/>
                        <a14:backgroundMark x1="87061" y1="61538" x2="87859" y2="61823"/>
                        <a14:backgroundMark x1="85463" y1="57835" x2="88179" y2="61823"/>
                        <a14:backgroundMark x1="88019" y1="63248" x2="87380" y2="62963"/>
                        <a14:backgroundMark x1="83067" y1="55556" x2="82748" y2="54416"/>
                        <a14:backgroundMark x1="78754" y1="39601" x2="82428" y2="47863"/>
                        <a14:backgroundMark x1="83546" y1="54416" x2="83706" y2="54131"/>
                        <a14:backgroundMark x1="84026" y1="54986" x2="84026" y2="54986"/>
                        <a14:backgroundMark x1="84665" y1="55271" x2="84026" y2="54131"/>
                        <a14:backgroundMark x1="83546" y1="53561" x2="84505" y2="53561"/>
                        <a14:backgroundMark x1="83067" y1="54131" x2="84026" y2="53561"/>
                        <a14:backgroundMark x1="82907" y1="54416" x2="83067" y2="53561"/>
                        <a14:backgroundMark x1="73802" y1="29630" x2="74601" y2="30769"/>
                        <a14:backgroundMark x1="75399" y1="32194" x2="74121" y2="31624"/>
                        <a14:backgroundMark x1="76038" y1="33048" x2="76358" y2="33903"/>
                        <a14:backgroundMark x1="76518" y1="32479" x2="79073" y2="38177"/>
                        <a14:backgroundMark x1="72204" y1="29345" x2="70767" y2="31624"/>
                        <a14:backgroundMark x1="69968" y1="31054" x2="70767" y2="33048"/>
                        <a14:backgroundMark x1="78914" y1="39886" x2="79073" y2="37892"/>
                        <a14:backgroundMark x1="79553" y1="39031" x2="83387" y2="49288"/>
                        <a14:backgroundMark x1="83387" y1="49288" x2="83546" y2="527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872" y="4277204"/>
            <a:ext cx="7150943" cy="399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78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02 -0.03171 C -0.13454 -0.03449 -0.13871 -0.03773 -0.14323 -0.04028 C -0.14531 -0.04144 -0.15607 -0.04421 -0.15764 -0.04468 C -0.15885 -0.04745 -0.1592 -0.05093 -0.16093 -0.05324 C -0.16163 -0.05417 -0.17222 -0.05741 -0.17222 -0.05741 C -0.18142 -0.05857 -0.19045 -0.0588 -0.19965 -0.05949 L -0.22222 -0.05741 C -0.23298 -0.05671 -0.24375 -0.05648 -0.25451 -0.05533 C -0.25677 -0.05509 -0.25885 -0.0537 -0.26093 -0.05324 C -0.26354 -0.05232 -0.26632 -0.05185 -0.26892 -0.05093 C -0.27118 -0.05046 -0.27326 -0.04931 -0.27552 -0.04884 C -0.2802 -0.04792 -0.28507 -0.04745 -0.28993 -0.04676 C -0.29288 -0.04283 -0.29496 -0.0382 -0.29965 -0.0382 C -0.30139 -0.0382 -0.30295 -0.03958 -0.30451 -0.04028 L -0.34166 -0.0382 C -0.34809 -0.03773 -0.35451 -0.03773 -0.36093 -0.03588 C -0.36284 -0.03542 -0.36423 -0.0331 -0.36579 -0.03171 C -0.38142 -0.00023 -0.36545 -0.03333 -0.37534 -0.01019 C -0.37621 -0.00787 -0.37777 -0.00602 -0.37847 -0.0037 C -0.38003 0.00069 -0.38125 0.01157 -0.38489 0.01551 C -0.38715 0.01782 -0.38906 0.01759 -0.39149 0.01759 " pathEditMode="relative" ptsTypes="AAAAAAAAAAAAAAAAAAAA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nenhet"/>
          <p:cNvPicPr>
            <a:picLocks noChangeAspect="1"/>
          </p:cNvPicPr>
          <p:nvPr/>
        </p:nvPicPr>
        <p:blipFill>
          <a:blip r:embed="rId3">
            <a:lum contrast="12000"/>
          </a:blip>
          <a:stretch>
            <a:fillRect/>
          </a:stretch>
        </p:blipFill>
        <p:spPr>
          <a:xfrm>
            <a:off x="0" y="0"/>
            <a:ext cx="9144000" cy="7543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9" name="Picture 5" descr="vit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18000"/>
          </a:blip>
          <a:stretch>
            <a:fillRect/>
          </a:stretch>
        </p:blipFill>
        <p:spPr>
          <a:xfrm>
            <a:off x="-2292350" y="4618038"/>
            <a:ext cx="2286000" cy="2090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Picture 6" descr="gaso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78000"/>
          </a:blip>
          <a:stretch>
            <a:fillRect/>
          </a:stretch>
        </p:blipFill>
        <p:spPr>
          <a:xfrm>
            <a:off x="3505200" y="1409700"/>
            <a:ext cx="16764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7" descr="ca"/>
          <p:cNvPicPr>
            <a:picLocks noChangeAspect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12987" y="-381000"/>
            <a:ext cx="33528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219575" y="4905375"/>
            <a:ext cx="4398963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gì đã xảy ra với g</a:t>
            </a: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lang="en-US" altLang="en-US" sz="2400" b="1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7663" y="5592763"/>
            <a:ext cx="4521200" cy="5857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kêu cứu thế n</a:t>
            </a: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lang="en-US" altLang="en-US" b="1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5 0.04838 L 0.12726 0.00833 C 0.1408 -0.0007 0.16111 -0.00556 0.18229 -0.00556 C 0.20643 -0.00556 0.2257 -0.0007 0.23924 0.00833 L 0.30417 0.04838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0" y="-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n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0" y="-381000"/>
            <a:ext cx="9144000" cy="723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5" descr="vitco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18000"/>
          </a:blip>
          <a:stretch>
            <a:fillRect/>
          </a:stretch>
        </p:blipFill>
        <p:spPr>
          <a:xfrm>
            <a:off x="4114800" y="1524000"/>
            <a:ext cx="2971800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4" name="Picture 7" descr="ca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-211137"/>
            <a:ext cx="3124200" cy="3944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5" name="Text Box 10"/>
          <p:cNvSpPr txBox="1"/>
          <p:nvPr/>
        </p:nvSpPr>
        <p:spPr>
          <a:xfrm>
            <a:off x="3048000" y="3733800"/>
            <a:ext cx="5943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vi-VN" altLang="en-US" sz="1800"/>
          </a:p>
        </p:txBody>
      </p:sp>
      <p:sp>
        <p:nvSpPr>
          <p:cNvPr id="6155" name="Text Box 11"/>
          <p:cNvSpPr txBox="1"/>
          <p:nvPr/>
        </p:nvSpPr>
        <p:spPr>
          <a:xfrm>
            <a:off x="325438" y="5953125"/>
            <a:ext cx="8839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/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tiếng g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kêu cứu bạn vịt đã l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gì?</a:t>
            </a:r>
            <a:endParaRPr lang="en-US" altLang="en-US" sz="2800" b="1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4" descr="n">
            <a:extLst>
              <a:ext uri="{FF2B5EF4-FFF2-40B4-BE49-F238E27FC236}">
                <a16:creationId xmlns:a16="http://schemas.microsoft.com/office/drawing/2014/main" id="{9AFF4322-9765-A142-83AB-9302303404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-20638" y="-347663"/>
            <a:ext cx="9144000" cy="723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B09A54-B41F-4E44-AA3D-84AEF38AA9F5}"/>
              </a:ext>
            </a:extLst>
          </p:cNvPr>
          <p:cNvSpPr txBox="1"/>
          <p:nvPr/>
        </p:nvSpPr>
        <p:spPr>
          <a:xfrm>
            <a:off x="457200" y="125403"/>
            <a:ext cx="7061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err="1">
                <a:solidFill>
                  <a:srgbClr val="FFFF00"/>
                </a:solidFill>
              </a:rPr>
              <a:t>Khi</a:t>
            </a:r>
            <a:r>
              <a:rPr lang="en-US" sz="2800">
                <a:solidFill>
                  <a:srgbClr val="FFFF00"/>
                </a:solidFill>
              </a:rPr>
              <a:t> </a:t>
            </a:r>
            <a:r>
              <a:rPr lang="en-US" sz="2800" err="1">
                <a:solidFill>
                  <a:srgbClr val="FFFF00"/>
                </a:solidFill>
              </a:rPr>
              <a:t>nghe</a:t>
            </a:r>
            <a:r>
              <a:rPr lang="en-US" sz="2800">
                <a:solidFill>
                  <a:srgbClr val="FFFF00"/>
                </a:solidFill>
              </a:rPr>
              <a:t> </a:t>
            </a:r>
            <a:r>
              <a:rPr lang="en-US" sz="2800" err="1">
                <a:solidFill>
                  <a:srgbClr val="FFFF00"/>
                </a:solidFill>
              </a:rPr>
              <a:t>thấy</a:t>
            </a:r>
            <a:r>
              <a:rPr lang="en-US" sz="2800">
                <a:solidFill>
                  <a:srgbClr val="FFFF00"/>
                </a:solidFill>
              </a:rPr>
              <a:t> </a:t>
            </a:r>
            <a:r>
              <a:rPr lang="en-US" sz="2800" err="1">
                <a:solidFill>
                  <a:srgbClr val="FFFF00"/>
                </a:solidFill>
              </a:rPr>
              <a:t>tiếng</a:t>
            </a:r>
            <a:r>
              <a:rPr lang="en-US" sz="2800">
                <a:solidFill>
                  <a:srgbClr val="FFFF00"/>
                </a:solidFill>
              </a:rPr>
              <a:t> </a:t>
            </a:r>
            <a:r>
              <a:rPr lang="en-US" sz="2800" err="1">
                <a:solidFill>
                  <a:srgbClr val="FFFF00"/>
                </a:solidFill>
              </a:rPr>
              <a:t>gà</a:t>
            </a:r>
            <a:r>
              <a:rPr lang="en-US" sz="2800">
                <a:solidFill>
                  <a:srgbClr val="FFFF00"/>
                </a:solidFill>
              </a:rPr>
              <a:t> con </a:t>
            </a:r>
            <a:r>
              <a:rPr lang="en-US" sz="2800" err="1">
                <a:solidFill>
                  <a:srgbClr val="FFFF00"/>
                </a:solidFill>
              </a:rPr>
              <a:t>kêu</a:t>
            </a:r>
            <a:r>
              <a:rPr lang="en-US" sz="2800">
                <a:solidFill>
                  <a:srgbClr val="FFFF00"/>
                </a:solidFill>
              </a:rPr>
              <a:t> </a:t>
            </a:r>
            <a:r>
              <a:rPr lang="en-US" sz="2800" err="1">
                <a:solidFill>
                  <a:srgbClr val="FFFF00"/>
                </a:solidFill>
              </a:rPr>
              <a:t>cứu</a:t>
            </a:r>
            <a:r>
              <a:rPr lang="en-US" sz="2800">
                <a:solidFill>
                  <a:srgbClr val="FFFF00"/>
                </a:solidFill>
              </a:rPr>
              <a:t> </a:t>
            </a:r>
            <a:r>
              <a:rPr lang="en-US" sz="2800" err="1">
                <a:solidFill>
                  <a:srgbClr val="FFFF00"/>
                </a:solidFill>
              </a:rPr>
              <a:t>ai</a:t>
            </a:r>
            <a:r>
              <a:rPr lang="en-US" sz="2800">
                <a:solidFill>
                  <a:srgbClr val="FFFF00"/>
                </a:solidFill>
              </a:rPr>
              <a:t> </a:t>
            </a:r>
            <a:r>
              <a:rPr lang="en-US" sz="2800" err="1">
                <a:solidFill>
                  <a:srgbClr val="FFFF00"/>
                </a:solidFill>
              </a:rPr>
              <a:t>đã</a:t>
            </a:r>
            <a:r>
              <a:rPr lang="en-US" sz="2800">
                <a:solidFill>
                  <a:srgbClr val="FFFF00"/>
                </a:solidFill>
              </a:rPr>
              <a:t> </a:t>
            </a:r>
            <a:r>
              <a:rPr lang="en-US" sz="2800" err="1">
                <a:solidFill>
                  <a:srgbClr val="FFFF00"/>
                </a:solidFill>
              </a:rPr>
              <a:t>cứu</a:t>
            </a:r>
            <a:r>
              <a:rPr lang="en-US" sz="2800">
                <a:solidFill>
                  <a:srgbClr val="FFFF00"/>
                </a:solidFill>
              </a:rPr>
              <a:t> </a:t>
            </a:r>
            <a:r>
              <a:rPr lang="en-US" sz="2800" err="1">
                <a:solidFill>
                  <a:srgbClr val="FFFF00"/>
                </a:solidFill>
              </a:rPr>
              <a:t>gà</a:t>
            </a:r>
            <a:r>
              <a:rPr lang="en-US" sz="2800">
                <a:solidFill>
                  <a:srgbClr val="FFFF00"/>
                </a:solidFill>
              </a:rPr>
              <a:t> con ?</a:t>
            </a:r>
          </a:p>
        </p:txBody>
      </p:sp>
      <p:pic>
        <p:nvPicPr>
          <p:cNvPr id="9" name="Picture 6" descr="gaso">
            <a:extLst>
              <a:ext uri="{FF2B5EF4-FFF2-40B4-BE49-F238E27FC236}">
                <a16:creationId xmlns:a16="http://schemas.microsoft.com/office/drawing/2014/main" id="{59BC04B7-C634-414A-A908-EE74DCB796C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78000"/>
          </a:blip>
          <a:stretch>
            <a:fillRect/>
          </a:stretch>
        </p:blipFill>
        <p:spPr>
          <a:xfrm>
            <a:off x="4094162" y="1095375"/>
            <a:ext cx="16764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5" descr="vit2">
            <a:extLst>
              <a:ext uri="{FF2B5EF4-FFF2-40B4-BE49-F238E27FC236}">
                <a16:creationId xmlns:a16="http://schemas.microsoft.com/office/drawing/2014/main" id="{E3DFF2D3-4EAF-414B-840D-3BD859EF514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18000"/>
          </a:blip>
          <a:stretch>
            <a:fillRect/>
          </a:stretch>
        </p:blipFill>
        <p:spPr>
          <a:xfrm>
            <a:off x="0" y="4767263"/>
            <a:ext cx="2286000" cy="20907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0.05602 C -0.05365 0.04167 -0.04167 0.03056 -0.02639 0.02223 C 0.00868 0.02431 0.03837 0.02524 0.07396 0.02223 C 0.09757 0.02292 0.12083 0.02292 0.14444 0.02431 C 0.15851 0.025 0.17431 0.03195 0.18837 0.03496 C 0.19531 0.03866 0.20104 0.03982 0.20851 0.04121 C 0.21701 0.04607 0.22604 0.04931 0.2349 0.05186 C 0.23976 0.0595 0.25087 0.06436 0.25764 0.06459 C 0.28733 0.06598 0.31719 0.06598 0.34687 0.06667 C 0.35573 0.06783 0.36667 0.06806 0.37569 0.07292 C 0.37795 0.07431 0.38333 0.07732 0.38333 0.07755 " pathEditMode="relative" rAng="0" ptsTypes="AAAAAAAAAAA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67 -4.44444E-6 L 0.3901 0.1004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3" y="50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C 0.02448 -0.00139 0.04948 -0.00162 0.07431 -0.0037 C 0.09271 -0.00509 0.10417 -0.01551 0.12118 -0.01921 C 0.12292 -0.02083 0.12413 -0.02314 0.12691 -0.02453 C 0.13177 -0.02708 0.14323 -0.03125 0.14323 -0.03101 C 0.15 -0.03773 0.15851 -0.04282 0.16545 -0.04884 C 0.17309 -0.05555 0.17292 -0.05949 0.18455 -0.06412 C 0.18559 -0.06597 0.18611 -0.06782 0.18733 -0.06944 C 0.18872 -0.07129 0.19149 -0.07291 0.19271 -0.07476 C 0.19427 -0.07685 0.19323 -0.07963 0.19549 -0.08148 C 0.19722 -0.08333 0.20122 -0.08379 0.20399 -0.08495 C 0.20712 -0.0912 0.20868 -0.09652 0.21458 -0.10231 C 0.21719 -0.10694 0.22135 -0.11134 0.22309 -0.11597 C 0.22587 -0.12268 0.22656 -0.13009 0.22865 -0.1368 C 0.23038 -0.15046 0.2316 -0.16342 0.23681 -0.17662 C 0.23958 -0.19143 0.24028 -0.21319 0.2533 -0.22523 C 0.25417 -0.2287 0.25451 -0.23217 0.2559 -0.23564 C 0.25729 -0.23819 0.26076 -0.24004 0.26163 -0.24259 C 0.26319 -0.24606 0.2625 -0.24976 0.26441 -0.25301 C 0.26684 -0.25671 0.27535 -0.26319 0.27535 -0.26296 C 0.27639 -0.26527 0.27656 -0.26805 0.2783 -0.27014 C 0.28142 -0.27384 0.28924 -0.28055 0.28924 -0.28032 C 0.29288 -0.28912 0.30069 -0.29629 0.30573 -0.30486 C 0.3099 -0.3118 0.30677 -0.31296 0.31389 -0.32037 C 0.31823 -0.32453 0.3316 -0.32963 0.33628 -0.3324 C 0.33854 -0.33402 0.33906 -0.33657 0.34149 -0.33773 C 0.34653 -0.34027 0.3533 -0.34097 0.35833 -0.34282 C 0.36788 -0.35162 0.38455 -0.35393 0.39948 -0.35833 C 0.48698 -0.35625 0.57517 -0.35532 0.66128 -0.36713 C 0.67622 -0.37176 0.70017 -0.38078 0.71667 -0.37592 " pathEditMode="relative" rAng="0" ptsTypes="fffffffffffffffffffffffffffffA">
                                      <p:cBhvr>
                                        <p:cTn id="1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00" y="-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">
            <a:extLst>
              <a:ext uri="{FF2B5EF4-FFF2-40B4-BE49-F238E27FC236}">
                <a16:creationId xmlns:a16="http://schemas.microsoft.com/office/drawing/2014/main" id="{920FC39E-DA7F-114B-96A5-089858068BF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0" y="0"/>
            <a:ext cx="9144000" cy="723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7" descr="ca">
            <a:extLst>
              <a:ext uri="{FF2B5EF4-FFF2-40B4-BE49-F238E27FC236}">
                <a16:creationId xmlns:a16="http://schemas.microsoft.com/office/drawing/2014/main" id="{7FD182A2-0006-984B-9A7E-D8D25664E1A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0" y="-347663"/>
            <a:ext cx="3581400" cy="4522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5" descr="vitcong">
            <a:extLst>
              <a:ext uri="{FF2B5EF4-FFF2-40B4-BE49-F238E27FC236}">
                <a16:creationId xmlns:a16="http://schemas.microsoft.com/office/drawing/2014/main" id="{52ADB379-5BE4-AD49-82D5-0621495A6B9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18000"/>
          </a:blip>
          <a:stretch>
            <a:fillRect/>
          </a:stretch>
        </p:blipFill>
        <p:spPr>
          <a:xfrm>
            <a:off x="4628535" y="3429000"/>
            <a:ext cx="2971800" cy="27432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7346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7 -0.0007 C 0.12708 -0.00325 0.16753 -0.00788 0.21389 -0.0132 C 0.25642 -0.01806 0.29427 -0.02038 0.3349 -0.02987 C 0.35469 -0.02917 0.41667 -0.02778 0.44219 -0.02547 C 0.45208 -0.02454 0.46215 -0.02014 0.4724 -0.01945 C 0.4901 -0.01829 0.50816 -0.01806 0.52587 -0.01737 C 0.53177 -0.01667 0.53837 -0.01575 0.54444 -0.01528 C 0.56424 -0.01366 0.60503 -0.01088 0.60503 -0.01065 C 0.6592 -0.01389 0.67222 -0.01204 0.71424 -0.01945 C 0.72066 -0.02061 0.72708 -0.02176 0.73299 -0.02338 C 0.74375 -0.02616 0.76545 -0.03172 0.76545 -0.03149 C 0.82743 -0.03125 0.88958 -0.03125 0.95156 -0.02987 C 0.96337 -0.02963 0.97483 -0.02477 0.98646 -0.02338 C 1.00799 -0.02084 1.02465 -0.02061 1.04705 -0.01945 C 1.07031 -0.01413 1.05938 -0.01713 1.07969 -0.01088 C 1.08229 -0.00996 1.08403 -0.00811 1.08663 -0.00695 C 1.08872 -0.00602 1.09132 -0.00556 1.09375 -0.00487 C 1.09965 -0.00116 1.10434 0.00138 1.11215 0.00138 " pathEditMode="relative" rAng="0" ptsTypes="AAAAAAAAAAAAAAAA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49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976 0.01181 C -0.19358 0.00949 -0.1974 0.00741 -0.20122 0.00532 C -0.2033 0.00394 -0.20538 0.00208 -0.20764 0.00093 C -0.21076 -0.00069 -0.21441 -0.00093 -0.21719 -0.00324 C -0.21892 -0.00486 -0.22049 -0.00602 -0.22205 -0.00764 C -0.22483 -0.01042 -0.22726 -0.01389 -0.23021 -0.0162 C -0.2316 -0.01736 -0.23333 -0.01782 -0.23507 -0.01829 C -0.24479 -0.02199 -0.25243 -0.02407 -0.2625 -0.02708 C -0.2941 -0.02639 -0.32587 -0.02662 -0.35764 -0.02477 C -0.36302 -0.02454 -0.36858 -0.02292 -0.37378 -0.0206 C -0.38889 -0.01389 -0.36684 -0.02407 -0.40122 -0.00116 C -0.4033 0.00023 -0.40556 0.00139 -0.40764 0.00301 C -0.4099 0.00509 -0.41163 0.00787 -0.41406 0.00949 C -0.41649 0.01134 -0.41944 0.01227 -0.42205 0.01389 C -0.42431 0.01505 -0.42622 0.01713 -0.42865 0.01806 C -0.43177 0.01944 -0.43507 0.01968 -0.43819 0.02037 C -0.44045 0.02245 -0.44236 0.02523 -0.44462 0.02685 C -0.44774 0.0287 -0.45104 0.02963 -0.45434 0.03102 C -0.45816 0.03264 -0.46181 0.03403 -0.46562 0.03542 C -0.47014 0.03681 -0.47917 0.03866 -0.48333 0.03958 C -0.48611 0.04097 -0.48872 0.04282 -0.49149 0.04398 C -0.49358 0.04491 -0.49583 0.04491 -0.49792 0.04606 C -0.5026 0.04884 -0.50365 0.05231 -0.50764 0.05694 C -0.51389 0.06389 -0.5125 0.06273 -0.51892 0.06551 C -0.52101 0.06759 -0.52309 0.06991 -0.52535 0.07199 C -0.52899 0.075 -0.53264 0.07685 -0.53663 0.07824 C -0.53872 0.07917 -0.54097 0.07986 -0.54306 0.08056 C -0.54462 0.08194 -0.54601 0.08449 -0.54792 0.08472 C -0.56163 0.08611 -0.56111 0.08519 -0.56892 0.07824 C -0.57205 0.06111 -0.56788 0.07801 -0.57865 0.05694 C -0.58472 0.04444 -0.57413 0.05579 -0.58507 0.04606 C -0.59479 0.02014 -0.58229 0.05231 -0.59149 0.03102 C -0.59271 0.02824 -0.5934 0.02523 -0.59462 0.02245 C -0.5967 0.01806 -0.60122 0.00949 -0.60122 0.00949 C -0.60503 -0.00625 -0.60208 0.00764 -0.60434 -0.02477 C -0.6066 -0.05694 -0.60451 -0.03171 -0.60764 -0.04838 C -0.61024 -0.06227 -0.60642 -0.05694 -0.61406 -0.06343 C -0.61667 -0.06273 -0.61944 -0.06227 -0.62205 -0.06134 C -0.62378 -0.06088 -0.62535 -0.05972 -0.62691 -0.05926 C -0.66285 -0.04977 -0.63507 -0.05856 -0.65278 -0.05278 C -0.65434 -0.05069 -0.6559 -0.04838 -0.65764 -0.0463 C -0.66146 -0.04213 -0.66771 -0.03634 -0.67188 -0.03333 C -0.67344 -0.03241 -0.67517 -0.03194 -0.67674 -0.03125 C -0.6849 -0.02407 -0.68056 -0.02917 -0.68802 -0.01412 C -0.68906 -0.01204 -0.69063 -0.01019 -0.69132 -0.00764 L -0.69618 0.01181 C -0.6967 0.01389 -0.6974 0.01597 -0.69774 0.01806 C -0.69983 0.03171 -0.69878 0.02546 -0.70104 0.0375 C -0.70052 0.04259 -0.69913 0.04745 -0.69931 0.05255 C -0.69983 0.06134 -0.7026 0.06551 -0.7059 0.07199 C -0.70521 0.07616 -0.70521 0.08056 -0.70417 0.08472 C -0.70069 0.09884 -0.70104 0.08681 -0.70104 0.09352 " pathEditMode="relative" ptsTypes="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">
            <a:extLst>
              <a:ext uri="{FF2B5EF4-FFF2-40B4-BE49-F238E27FC236}">
                <a16:creationId xmlns:a16="http://schemas.microsoft.com/office/drawing/2014/main" id="{014D214E-CA15-B447-B363-F6352A3D1E3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-20638" y="-347663"/>
            <a:ext cx="9144000" cy="723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ĐÀN GÀ TRONG SÂN  Bé Candy Ngọc Hà - Nhạc Thiếu Nhi Vui Nhộn Hay Nhất.mp4">
            <a:hlinkClick r:id="" action="ppaction://media"/>
            <a:extLst>
              <a:ext uri="{FF2B5EF4-FFF2-40B4-BE49-F238E27FC236}">
                <a16:creationId xmlns:a16="http://schemas.microsoft.com/office/drawing/2014/main" id="{5E146104-1DD0-0245-9D7F-3C1662B70B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" y="137160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1A1C74-BE78-144B-B3B9-AB9C864A67D0}"/>
              </a:ext>
            </a:extLst>
          </p:cNvPr>
          <p:cNvSpPr/>
          <p:nvPr/>
        </p:nvSpPr>
        <p:spPr>
          <a:xfrm>
            <a:off x="593988" y="2967335"/>
            <a:ext cx="7956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Thank you for watching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5EDF0F-65B0-D84A-B258-2FFBCCA0ADE8}"/>
              </a:ext>
            </a:extLst>
          </p:cNvPr>
          <p:cNvSpPr/>
          <p:nvPr/>
        </p:nvSpPr>
        <p:spPr>
          <a:xfrm>
            <a:off x="593988" y="2967335"/>
            <a:ext cx="79560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 for watching</a:t>
            </a:r>
          </a:p>
        </p:txBody>
      </p:sp>
      <p:pic>
        <p:nvPicPr>
          <p:cNvPr id="7" name="Picture 4" descr="n">
            <a:extLst>
              <a:ext uri="{FF2B5EF4-FFF2-40B4-BE49-F238E27FC236}">
                <a16:creationId xmlns:a16="http://schemas.microsoft.com/office/drawing/2014/main" id="{6CE7D76D-1402-144F-954F-CFA91EB970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0" y="-381000"/>
            <a:ext cx="9144000" cy="7620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47D149B-6F39-AE47-84DE-529D8E31159E}"/>
              </a:ext>
            </a:extLst>
          </p:cNvPr>
          <p:cNvSpPr/>
          <p:nvPr/>
        </p:nvSpPr>
        <p:spPr>
          <a:xfrm>
            <a:off x="228600" y="1066800"/>
            <a:ext cx="89154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err="1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Cảm</a:t>
            </a:r>
            <a:r>
              <a:rPr lang="en-US" sz="4400" b="0" cap="none" spc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0" cap="none" spc="0" err="1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ơn</a:t>
            </a:r>
            <a:r>
              <a:rPr lang="en-US" sz="4400" b="0" cap="none" spc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0" cap="none" spc="0" err="1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các</a:t>
            </a:r>
            <a:r>
              <a:rPr lang="en-US" sz="4400" b="0" cap="none" spc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0" cap="none" spc="0" err="1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cô</a:t>
            </a:r>
            <a:r>
              <a:rPr lang="en-US" sz="4400" b="0" cap="none" spc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0" cap="none" spc="0" err="1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giáo</a:t>
            </a:r>
            <a:r>
              <a:rPr lang="en-US" sz="4400" b="0" cap="none" spc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0" cap="none" spc="0" err="1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đã</a:t>
            </a:r>
            <a:r>
              <a:rPr lang="en-US" sz="4400" b="0" cap="none" spc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0" cap="none" spc="0" err="1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lắng</a:t>
            </a:r>
            <a:r>
              <a:rPr lang="en-US" sz="4400" b="0" cap="none" spc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b="0" cap="none" spc="0" err="1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nghe</a:t>
            </a:r>
            <a:r>
              <a:rPr lang="en-US" sz="4400" b="0" cap="none" spc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  <a:p>
            <a:pPr algn="ctr"/>
            <a:r>
              <a:rPr lang="en-US" sz="4400" b="0" cap="none" spc="0">
                <a:ln w="0"/>
                <a:solidFill>
                  <a:srgbClr val="92D0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Thank you for Watching</a:t>
            </a:r>
          </a:p>
        </p:txBody>
      </p:sp>
      <p:pic>
        <p:nvPicPr>
          <p:cNvPr id="12" name="Graphic 11" descr="Sign Language">
            <a:extLst>
              <a:ext uri="{FF2B5EF4-FFF2-40B4-BE49-F238E27FC236}">
                <a16:creationId xmlns:a16="http://schemas.microsoft.com/office/drawing/2014/main" id="{6DCA54CC-A3E4-5947-925D-65AEB9C8A0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447800" y="4112061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EECB83-2047-9641-9EC8-8FCEB1EAF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04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204325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3644900"/>
            <a:ext cx="2133600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3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3608388"/>
            <a:ext cx="2249488" cy="2249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B7723B-7FC0-C840-AC1B-F4884955BE5D}"/>
              </a:ext>
            </a:extLst>
          </p:cNvPr>
          <p:cNvSpPr/>
          <p:nvPr/>
        </p:nvSpPr>
        <p:spPr>
          <a:xfrm>
            <a:off x="1143000" y="381000"/>
            <a:ext cx="685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en-US" sz="4400" b="0" cap="none" spc="0" dirty="0" err="1">
                <a:ln w="0"/>
                <a:solidFill>
                  <a:srgbClr val="9830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4400" b="0" cap="none" spc="0" dirty="0">
                <a:ln w="0"/>
                <a:solidFill>
                  <a:srgbClr val="9830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4400" b="0" cap="none" spc="0" dirty="0" err="1">
                <a:ln w="0"/>
                <a:solidFill>
                  <a:srgbClr val="9830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4400" b="0" cap="none" spc="0" dirty="0">
                <a:ln w="0"/>
                <a:solidFill>
                  <a:srgbClr val="9830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0" cap="none" spc="0" dirty="0" err="1">
                <a:ln w="0"/>
                <a:solidFill>
                  <a:srgbClr val="9830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400" b="0" cap="none" spc="0" dirty="0">
                <a:ln w="0"/>
                <a:solidFill>
                  <a:srgbClr val="9830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0" cap="none" spc="0" dirty="0" err="1">
                <a:ln w="0"/>
                <a:solidFill>
                  <a:srgbClr val="9830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400" b="0" cap="none" spc="0" dirty="0">
                <a:ln w="0"/>
                <a:solidFill>
                  <a:srgbClr val="98301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400" b="0" cap="none" spc="0" dirty="0">
              <a:ln w="0"/>
              <a:solidFill>
                <a:srgbClr val="98301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hoat_canh_dien_roi_va_nhac_nen_cuc_hay_22320188.mp3">
            <a:hlinkClick r:id="" action="ppaction://media"/>
            <a:extLst>
              <a:ext uri="{FF2B5EF4-FFF2-40B4-BE49-F238E27FC236}">
                <a16:creationId xmlns:a16="http://schemas.microsoft.com/office/drawing/2014/main" id="{C0C6E6BD-0F5C-3C43-ABCB-E836D6F7C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6248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nen2"/>
          <p:cNvPicPr>
            <a:picLocks noChangeAspect="1"/>
          </p:cNvPicPr>
          <p:nvPr/>
        </p:nvPicPr>
        <p:blipFill>
          <a:blip r:embed="rId4">
            <a:lum bright="12000" contrast="36000"/>
          </a:blip>
          <a:stretch>
            <a:fillRect/>
          </a:stretch>
        </p:blipFill>
        <p:spPr>
          <a:xfrm>
            <a:off x="0" y="-533400"/>
            <a:ext cx="9601200" cy="7391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Picture 6" descr="ga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7999" contrast="18000"/>
          </a:blip>
          <a:stretch>
            <a:fillRect/>
          </a:stretch>
        </p:blipFill>
        <p:spPr>
          <a:xfrm>
            <a:off x="1219200" y="3810000"/>
            <a:ext cx="18288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Picture 7" descr="vit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 contrast="12000"/>
          </a:blip>
          <a:stretch>
            <a:fillRect/>
          </a:stretch>
        </p:blipFill>
        <p:spPr>
          <a:xfrm>
            <a:off x="4648200" y="3886200"/>
            <a:ext cx="2209800" cy="220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5" name="Text Box 8"/>
          <p:cNvSpPr txBox="1"/>
          <p:nvPr/>
        </p:nvSpPr>
        <p:spPr>
          <a:xfrm>
            <a:off x="838200" y="6096000"/>
            <a:ext cx="88392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Hai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Gà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Vịt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rủ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kiếm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ăn</a:t>
            </a:r>
            <a:endParaRPr lang="vi-VN" altLang="en-US" sz="28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0.14312 C 0.24792 0.13249 0.39583 0.12208 0.51267 0.12393 C 0.62917 0.12625 0.73438 0.14544 0.79861 0.1563 C 0.86285 0.16717 0.87951 0.1822 0.89809 0.18937 C 0.91667 0.19653 0.91302 0.19815 0.90955 0.19977 " pathEditMode="relative" rAng="0" ptsTypes="aaaaA">
                                      <p:cBhvr>
                                        <p:cTn id="1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00" y="18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83 0.08601 C 0.13211 0.06266 0.14548 0.05549 0.16527 0.04994 C 0.18003 0.05179 0.19496 0.05202 0.20972 0.05434 C 0.21406 0.05503 0.21823 0.05711 0.22239 0.0585 C 0.22448 0.05919 0.22882 0.06058 0.22882 0.06081 C 0.23698 0.0659 0.24618 0.0659 0.25399 0.07121 C 0.26371 0.07746 0.27048 0.08046 0.28107 0.08393 C 0.28576 0.08809 0.29062 0.09549 0.29531 0.09873 C 0.30937 0.10821 0.32656 0.10983 0.34149 0.11145 C 0.36267 0.11006 0.3835 0.1096 0.40486 0.10705 C 0.41718 0.10543 0.42343 0.08439 0.43316 0.07746 C 0.45295 0.06428 0.48038 0.06358 0.50173 0.06058 C 0.53159 0.06266 0.56059 0.07145 0.59062 0.07538 C 0.59687 0.07815 0.60764 0.08902 0.61128 0.09017 C 0.62448 0.09457 0.621 0.08994 0.62552 0.09665 " pathEditMode="relative" rAng="0" ptsTypes="ffffffffffffffA">
                                      <p:cBhvr>
                                        <p:cTn id="16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nen1"/>
          <p:cNvPicPr>
            <a:picLocks noChangeAspect="1"/>
          </p:cNvPicPr>
          <p:nvPr/>
        </p:nvPicPr>
        <p:blipFill>
          <a:blip r:embed="rId4">
            <a:lum bright="12000" contrast="24000"/>
          </a:blip>
          <a:stretch>
            <a:fillRect/>
          </a:stretch>
        </p:blipFill>
        <p:spPr>
          <a:xfrm>
            <a:off x="-22225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6" descr="vit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18338" y="1771650"/>
            <a:ext cx="2133600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4" name="Picture 8" descr="ga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7999" contrast="18000"/>
          </a:blip>
          <a:stretch>
            <a:fillRect/>
          </a:stretch>
        </p:blipFill>
        <p:spPr>
          <a:xfrm>
            <a:off x="-1806575" y="3468688"/>
            <a:ext cx="1828800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6" name="Freeform 10"/>
          <p:cNvSpPr/>
          <p:nvPr/>
        </p:nvSpPr>
        <p:spPr>
          <a:xfrm rot="866659">
            <a:off x="2722563" y="5353050"/>
            <a:ext cx="774700" cy="234950"/>
          </a:xfrm>
          <a:custGeom>
            <a:avLst/>
            <a:gdLst>
              <a:gd name="txL" fmla="*/ 0 w 2448"/>
              <a:gd name="txT" fmla="*/ 0 h 1616"/>
              <a:gd name="txR" fmla="*/ 2448 w 2448"/>
              <a:gd name="txB" fmla="*/ 1616 h 1616"/>
            </a:gdLst>
            <a:ahLst/>
            <a:cxnLst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txL" t="txT" r="txR" b="txB"/>
            <a:pathLst>
              <a:path w="2448" h="1616">
                <a:moveTo>
                  <a:pt x="0" y="824"/>
                </a:moveTo>
                <a:cubicBezTo>
                  <a:pt x="484" y="1220"/>
                  <a:pt x="968" y="1616"/>
                  <a:pt x="1200" y="1496"/>
                </a:cubicBezTo>
                <a:cubicBezTo>
                  <a:pt x="1432" y="1376"/>
                  <a:pt x="1184" y="208"/>
                  <a:pt x="1392" y="104"/>
                </a:cubicBezTo>
                <a:cubicBezTo>
                  <a:pt x="1600" y="0"/>
                  <a:pt x="2024" y="436"/>
                  <a:pt x="2448" y="872"/>
                </a:cubicBezTo>
              </a:path>
            </a:pathLst>
          </a:custGeom>
          <a:solidFill>
            <a:schemeClr val="accent1">
              <a:alpha val="100000"/>
            </a:schemeClr>
          </a:solidFill>
          <a:ln w="76200" cap="flat" cmpd="sng">
            <a:solidFill>
              <a:srgbClr val="98301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50" name="Text Box 11"/>
          <p:cNvSpPr txBox="1"/>
          <p:nvPr/>
        </p:nvSpPr>
        <p:spPr>
          <a:xfrm>
            <a:off x="4241801" y="5791200"/>
            <a:ext cx="485139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</a:rPr>
              <a:t>Vịt thì xuống ao mò ốc,</a:t>
            </a:r>
          </a:p>
          <a:p>
            <a:pPr marL="0" lvl="0" indent="0" eaLnBrk="1" hangingPunct="1">
              <a:spcBef>
                <a:spcPts val="0"/>
              </a:spcBef>
              <a:buNone/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</a:rPr>
              <a:t>Còn Gà thì ở trên bãi cỏ bới đất tìm giun</a:t>
            </a: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</a:rPr>
              <a:t>.</a:t>
            </a:r>
            <a:endParaRPr lang="vi-VN" altLang="en-US" sz="28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741 C -0.00451 0.00579 -0.00989 0.00579 -0.01354 0.00255 C -0.01788 -0.00116 -0.01823 -0.00857 -0.02257 -0.01204 C -0.03646 -0.02361 -0.02882 -0.01644 -0.04514 -0.03357 C -0.05885 -0.04815 -0.0842 -0.05 -0.10121 -0.05301 C -0.12812 -0.04908 -0.15347 -0.0382 -0.18003 -0.03357 C -0.20903 -0.02847 -0.23854 -0.02732 -0.26788 -0.02408 C -0.28889 -0.01852 -0.31198 -0.01759 -0.33316 -0.01435 C -0.35851 -0.01065 -0.38246 0.00255 -0.40746 0.00741 C -0.42691 0.01111 -0.42673 0.00972 -0.45 0.00972 " pathEditMode="relative" rAng="0" ptsTypes="AAAAAAAAAA">
                                      <p:cBhvr>
                                        <p:cTn id="6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-2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85 0.13634 C -0.05451 0.11366 -0.05139 0.10949 -0.03264 0.10255 C -0.02378 0.09421 -0.03229 0.10139 -0.0184 0.09398 C -0.00573 0.08727 0.00694 0.07963 0.01979 0.07292 C 0.02517 0.06991 0.03142 0.0706 0.03715 0.06852 C 0.04792 0.06482 0.05868 0.06042 0.06892 0.05579 C 0.07656 0.05232 0.07344 0.05185 0.08021 0.04745 C 0.09063 0.04051 0.10035 0.03519 0.11007 0.02639 C 0.11372 0.02315 0.11875 0.02407 0.12292 0.02222 C 0.1283 0.01991 0.13351 0.01667 0.13872 0.01389 C 0.14601 0.01019 0.16042 0.00764 0.16736 0.00532 C 0.18837 -0.00162 0.20729 -0.00787 0.22917 -0.01157 C 0.24965 -0.00995 0.26788 -0.00463 0.28785 -0.00093 C 0.2967 0.00069 0.30208 0.00046 0.31007 0.00324 C 0.31337 0.0044 0.31962 0.00741 0.31962 0.00764 C 0.32483 0.01389 0.32951 0.0213 0.33403 0.0287 C 0.33524 0.03056 0.33576 0.03333 0.33715 0.03495 C 0.34219 0.04028 0.35156 0.04259 0.35781 0.04537 C 0.36285 0.04051 0.3625 0.04352 0.3625 0.03889 " pathEditMode="relative" rAng="0" ptsTypes="AAAAAAAAAAAAAAAAAAA">
                                      <p:cBhvr>
                                        <p:cTn id="9" dur="3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00" y="-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nen2"/>
          <p:cNvPicPr>
            <a:picLocks noChangeAspect="1"/>
          </p:cNvPicPr>
          <p:nvPr/>
        </p:nvPicPr>
        <p:blipFill>
          <a:blip r:embed="rId3">
            <a:lum bright="6000" contrast="12000"/>
          </a:blip>
          <a:stretch>
            <a:fillRect/>
          </a:stretch>
        </p:blipFill>
        <p:spPr>
          <a:xfrm>
            <a:off x="-200025" y="-533400"/>
            <a:ext cx="9601200" cy="769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6" name="Picture 8" descr="gaso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78000"/>
          </a:blip>
          <a:stretch>
            <a:fillRect/>
          </a:stretch>
        </p:blipFill>
        <p:spPr>
          <a:xfrm>
            <a:off x="4114800" y="3252788"/>
            <a:ext cx="2971800" cy="3065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7" name="Picture 9" descr="ca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lum bright="12000" contrast="12000"/>
          </a:blip>
          <a:stretch>
            <a:fillRect/>
          </a:stretch>
        </p:blipFill>
        <p:spPr>
          <a:xfrm>
            <a:off x="-5029200" y="-1295400"/>
            <a:ext cx="5334000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8" name="Picture 10" descr="garu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7999" contrast="84000"/>
          </a:blip>
          <a:stretch>
            <a:fillRect/>
          </a:stretch>
        </p:blipFill>
        <p:spPr>
          <a:xfrm>
            <a:off x="4648200" y="3429000"/>
            <a:ext cx="2209800" cy="220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Text Box 11"/>
          <p:cNvSpPr txBox="1"/>
          <p:nvPr/>
        </p:nvSpPr>
        <p:spPr>
          <a:xfrm>
            <a:off x="210472" y="330405"/>
            <a:ext cx="7028528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Bỗng có một con cáo nó xông đến nó đuổi bắt Gà con. Gà con sợ quá kêu chiếp, chiếp… cứu tôi với, cứu tôi với…</a:t>
            </a:r>
            <a:endParaRPr lang="vi-VN" altLang="en-US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endParaRPr lang="vi-VN" altLang="en-US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6 0.06875 C 0.09305 0.06597 0.09357 0.0625 0.09583 0.06042 C 0.1118 0.0456 0.10694 0.05278 0.1184 0.04769 C 0.12812 0.04329 0.13854 0.03681 0.14739 0.03079 C 0.15746 0.02384 0.14514 0.02894 0.15573 0.01806 C 0.15833 0.01528 0.16632 0.01296 0.17014 0.01157 C 0.18732 -0.00602 0.20069 -0.0162 0.22395 -0.02222 C 0.29514 -0.02037 0.34809 -0.0169 0.4158 -0.00324 C 0.42413 0.00278 0.43298 0.00278 0.44271 0.00532 C 0.47691 0.02292 0.49843 0.02384 0.53732 0.02639 C 0.54479 0.02824 0.55139 0.03056 0.55833 0.03287 C 0.56041 0.03426 0.56267 0.03542 0.56441 0.03704 C 0.56666 0.03889 0.5684 0.04167 0.57083 0.04329 C 0.57257 0.04444 0.57482 0.04491 0.57691 0.0456 C 0.57899 0.0463 0.58333 0.04769 0.58333 0.04792 " pathEditMode="relative" rAng="0" ptsTypes="AAAAAAAAAAAAAAA">
                                      <p:cBhvr>
                                        <p:cTn id="6" dur="3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46821E-7 C 0.00833 -0.00856 0.01354 -0.01017 0.02569 -0.01272 C 0.04201 -0.02289 0.06163 -0.02659 0.07986 -0.0326 C 0.12795 -0.04832 0.17968 -0.05295 0.23003 -0.0578 C 0.25121 -0.06358 0.25521 -0.0696 0.27396 -0.07792 C 0.2809 -0.08093 0.29461 -0.08763 0.29461 -0.0874 C 0.3217 -0.11561 0.36093 -0.12277 0.39809 -0.13272 C 0.43316 -0.13156 0.46909 -0.12786 0.50416 -0.12786 " pathEditMode="relative" rAng="0" ptsTypes="fffffffA">
                                      <p:cBhvr>
                                        <p:cTn id="18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0" y="-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nenhet"/>
          <p:cNvPicPr>
            <a:picLocks noChangeAspect="1"/>
          </p:cNvPicPr>
          <p:nvPr/>
        </p:nvPicPr>
        <p:blipFill>
          <a:blip r:embed="rId3">
            <a:lum contrast="12000"/>
          </a:blip>
          <a:stretch>
            <a:fillRect/>
          </a:stretch>
        </p:blipFill>
        <p:spPr>
          <a:xfrm>
            <a:off x="0" y="-7937"/>
            <a:ext cx="9144000" cy="746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7" descr="ca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rot="-731928">
            <a:off x="-304800" y="-423862"/>
            <a:ext cx="3668713" cy="441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0" name="Text Box 8"/>
          <p:cNvSpPr txBox="1"/>
          <p:nvPr/>
        </p:nvSpPr>
        <p:spPr>
          <a:xfrm>
            <a:off x="2743200" y="5257800"/>
            <a:ext cx="6477000" cy="1754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2400" b="1">
                <a:solidFill>
                  <a:srgbClr val="FFFF00"/>
                </a:solidFill>
                <a:latin typeface="Times New Roman" panose="02020603050405020304" pitchFamily="18" charset="0"/>
              </a:rPr>
              <a:t>Nghe tiếng bạn Gà kêu cứu vịt bơi thật nhanh vào bờ và gọi: Vít, vít, vít, vịt đây, vịt đây…Gà đến bên vịt và trèo lên lưng vịt…</a:t>
            </a:r>
            <a:endParaRPr lang="vi-VN" altLang="en-US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50000"/>
              </a:spcBef>
              <a:buNone/>
            </a:pPr>
            <a:endParaRPr lang="vi-VN" altLang="en-US" sz="24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4" name="Picture 6" descr="gaso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78000"/>
          </a:blip>
          <a:stretch>
            <a:fillRect/>
          </a:stretch>
        </p:blipFill>
        <p:spPr>
          <a:xfrm>
            <a:off x="3200400" y="1295400"/>
            <a:ext cx="1676400" cy="167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vit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18000"/>
          </a:blip>
          <a:stretch>
            <a:fillRect/>
          </a:stretch>
        </p:blipFill>
        <p:spPr>
          <a:xfrm>
            <a:off x="0" y="4767263"/>
            <a:ext cx="2286000" cy="209073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7 0.05602 C -0.05365 0.04167 -0.04167 0.03056 -0.02639 0.02222 C 0.00868 0.02431 0.03836 0.02523 0.07396 0.02222 C 0.09757 0.02292 0.12083 0.02292 0.14444 0.02431 C 0.1585 0.025 0.1743 0.03195 0.18836 0.03495 C 0.19531 0.03866 0.20104 0.03982 0.2085 0.0412 C 0.21701 0.04607 0.22604 0.04931 0.23489 0.05185 C 0.23975 0.05949 0.25086 0.06435 0.25764 0.06458 C 0.28732 0.06597 0.31718 0.06597 0.34687 0.06667 C 0.3559 0.06783 0.36666 0.06806 0.37569 0.07292 C 0.37812 0.07431 0.38333 0.07732 0.38333 0.07755 " pathEditMode="relative" rAng="0" ptsTypes="ffffffffffA">
                                      <p:cBhvr>
                                        <p:cTn id="6" dur="3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00" y="-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54 0.04097 C -0.03611 0.03657 -0.0132 0.02893 0.01337 0.01967 C 0.0375 0.0118 0.05885 0.00787 0.08212 -0.00833 C 0.0934 -0.00718 0.12864 -0.00486 0.14305 -0.00093 C 0.14878 0.00069 0.15451 0.00833 0.16041 0.00949 C 0.17048 0.01134 0.18055 0.0118 0.1908 0.01296 C 0.19409 0.01412 0.19791 0.01551 0.20139 0.01643 C 0.21267 0.01898 0.23576 0.02361 0.23576 0.02407 C 0.26666 0.01852 0.27413 0.02176 0.29791 0.00949 C 0.30156 0.00741 0.30521 0.00509 0.30868 0.00255 C 0.31475 -0.00208 0.32708 -0.01158 0.32708 -0.01134 C 0.3625 -0.01065 0.39774 -0.01065 0.43316 -0.00833 C 0.43975 -0.00787 0.44618 0.00023 0.45278 0.00255 C 0.4651 0.00717 0.47448 0.00741 0.48732 0.00949 C 0.50069 0.01829 0.49444 0.01319 0.5059 0.02361 C 0.50746 0.02523 0.50833 0.0287 0.50989 0.03055 C 0.51111 0.03194 0.5125 0.03287 0.51389 0.03403 C 0.51736 0.04005 0.51996 0.04444 0.52448 0.04444 " pathEditMode="relative" rAng="0" ptsTypes="fffffffffffffffffA">
                                      <p:cBhvr>
                                        <p:cTn id="9" dur="3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00" y="-2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C 0.02448 -0.00139 0.04948 -0.00162 0.07431 -0.0037 C 0.09271 -0.00509 0.10417 -0.01551 0.12118 -0.01921 C 0.12292 -0.02083 0.12413 -0.02314 0.12691 -0.02453 C 0.13177 -0.02708 0.14323 -0.03125 0.14323 -0.03101 C 0.15 -0.03773 0.15851 -0.04282 0.16545 -0.04884 C 0.17309 -0.05555 0.17292 -0.05949 0.18455 -0.06412 C 0.18559 -0.06597 0.18611 -0.06782 0.18733 -0.06944 C 0.18872 -0.07129 0.19149 -0.07291 0.19271 -0.07476 C 0.19427 -0.07685 0.19323 -0.07963 0.19549 -0.08148 C 0.19722 -0.08333 0.20122 -0.08379 0.20399 -0.08495 C 0.20712 -0.0912 0.20868 -0.09652 0.21458 -0.10231 C 0.21719 -0.10694 0.22135 -0.11134 0.22309 -0.11597 C 0.22587 -0.12268 0.22656 -0.13009 0.22865 -0.1368 C 0.23038 -0.15046 0.2316 -0.16342 0.23681 -0.17662 C 0.23958 -0.19143 0.24028 -0.21319 0.2533 -0.22523 C 0.25417 -0.2287 0.25451 -0.23217 0.2559 -0.23564 C 0.25729 -0.23819 0.26076 -0.24004 0.26163 -0.24259 C 0.26319 -0.24606 0.2625 -0.24976 0.26441 -0.25301 C 0.26684 -0.25671 0.27535 -0.26319 0.27535 -0.26296 C 0.27639 -0.26527 0.27656 -0.26805 0.2783 -0.27014 C 0.28142 -0.27384 0.28924 -0.28055 0.28924 -0.28032 C 0.29288 -0.28912 0.30069 -0.29629 0.30573 -0.30486 C 0.3099 -0.3118 0.30677 -0.31296 0.31389 -0.32037 C 0.31823 -0.32453 0.3316 -0.32963 0.33628 -0.3324 C 0.33854 -0.33402 0.33906 -0.33657 0.34149 -0.33773 C 0.34653 -0.34027 0.3533 -0.34097 0.35833 -0.34282 C 0.36788 -0.35162 0.38455 -0.35393 0.39948 -0.35833 C 0.48698 -0.35625 0.57517 -0.35532 0.66128 -0.36713 C 0.67622 -0.37176 0.70017 -0.38078 0.71667 -0.37592 " pathEditMode="relative" rAng="0" ptsTypes="fffffffffffffffffffffffffffff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00" y="-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66 -1.11111E-6 L 0.3901 0.1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n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0" y="-381000"/>
            <a:ext cx="9144000" cy="723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Picture 5" descr="vitco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18000"/>
          </a:blip>
          <a:stretch>
            <a:fillRect/>
          </a:stretch>
        </p:blipFill>
        <p:spPr>
          <a:xfrm>
            <a:off x="4191000" y="1371600"/>
            <a:ext cx="2971800" cy="2743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7" descr="ca"/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-211137"/>
            <a:ext cx="3124200" cy="3944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5" name="Text Box 10"/>
          <p:cNvSpPr txBox="1"/>
          <p:nvPr/>
        </p:nvSpPr>
        <p:spPr>
          <a:xfrm>
            <a:off x="3048000" y="3733800"/>
            <a:ext cx="5943600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vi-VN" altLang="en-US" sz="1800"/>
          </a:p>
        </p:txBody>
      </p:sp>
      <p:sp>
        <p:nvSpPr>
          <p:cNvPr id="10246" name="Text Box 11"/>
          <p:cNvSpPr txBox="1"/>
          <p:nvPr/>
        </p:nvSpPr>
        <p:spPr>
          <a:xfrm>
            <a:off x="2895600" y="5065723"/>
            <a:ext cx="6096000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</a:rPr>
              <a:t>Vịt cõng bạn Gà trên lưng rồi bơi ra xa.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</a:rPr>
              <a:t>Con cáo không bắt được gà con, nó đành bỏ đi.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000" b="1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</a:rPr>
              <a:t>Hai bạn Gà và Vịt vui sướng hát: Là lá la la,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000" b="1">
                <a:solidFill>
                  <a:srgbClr val="FFFF00"/>
                </a:solidFill>
                <a:latin typeface="Times New Roman" panose="02020603050405020304" pitchFamily="18" charset="0"/>
              </a:rPr>
              <a:t>Ta đã bơi ra xa, ê con Cáo già, ê con Cáo ác.</a:t>
            </a:r>
            <a:endParaRPr lang="vi-VN" altLang="en-US" sz="2000" b="1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C -0.00608 0.00856 -0.00885 0.01203 -0.01875 0.01458 C -0.02656 0.0206 -0.03351 0.025 -0.04288 0.02754 C -0.05556 0.03634 -0.04167 0.02778 -0.06146 0.03379 C -0.07413 0.03796 -0.07951 0.04236 -0.09392 0.04467 C -0.11684 0.06134 -0.15278 0.06366 -0.17899 0.06805 C -0.2033 0.07176 -0.22396 0.08379 -0.24809 0.08703 C -0.25226 0.08842 -0.25677 0.08958 -0.26059 0.09143 C -0.26476 0.09375 -0.26788 0.09815 -0.27257 0.09977 C -0.2783 0.10208 -0.28472 0.10139 -0.2908 0.10208 C -0.29687 0.10856 -0.30087 0.1118 -0.3092 0.11458 C -0.31111 0.11828 -0.31233 0.12222 -0.31528 0.12523 C -0.32066 0.13102 -0.32899 0.13356 -0.33351 0.14004 C -0.34236 0.15208 -0.34948 0.16504 -0.35573 0.17824 C -0.36111 0.20162 -0.35365 0.17384 -0.36198 0.19328 C -0.36806 0.20717 -0.37205 0.22106 -0.38021 0.23379 C -0.38611 0.2618 -0.39462 0.28889 -0.40035 0.31713 C -0.39948 0.33889 -0.40417 0.37708 -0.38628 0.3956 C -0.3849 0.39838 -0.38472 0.40231 -0.38212 0.40416 C -0.37882 0.40694 -0.36997 0.40833 -0.36997 0.40856 C -0.36181 0.41435 -0.35885 0.41111 -0.35573 0.42129 C -0.35729 0.42546 -0.35729 0.43055 -0.3599 0.43403 C -0.36267 0.43773 -0.38281 0.44537 -0.38628 0.44653 C -0.3901 0.44815 -0.40035 0.45046 -0.40035 0.45555 " pathEditMode="relative" rAng="0" ptsTypes="fffffffffffffffffffffffA">
                                      <p:cBhvr>
                                        <p:cTn id="6" dur="5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0" y="2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17 -0.0007 C 0.12709 -0.00324 0.16754 -0.00786 0.21389 -0.01318 C 0.25643 -0.01804 0.29427 -0.02035 0.3349 -0.02983 C 0.35469 -0.02913 0.41667 -0.02775 0.44219 -0.02544 C 0.45209 -0.02451 0.46216 -0.02012 0.4724 -0.01942 C 0.49011 -0.01827 0.50816 -0.01804 0.52587 -0.01734 C 0.53177 -0.01665 0.53837 -0.01572 0.54445 -0.01526 C 0.56424 -0.01364 0.60504 -0.01087 0.60504 -0.01064 C 0.6592 -0.01387 0.67223 -0.01203 0.71424 -0.01942 C 0.72066 -0.02058 0.72709 -0.02174 0.73299 -0.02335 C 0.74375 -0.02613 0.76545 -0.03168 0.76545 -0.03145 C 0.82743 -0.03122 0.88959 -0.03122 0.95157 -0.02983 C 0.96337 -0.0296 0.97483 -0.02474 0.98646 -0.02335 C 1.00799 -0.02081 1.02466 -0.02058 1.04705 -0.01942 C 1.07032 -0.01411 1.05938 -0.01711 1.07969 -0.01087 C 1.0823 -0.00994 1.08403 -0.00809 1.08664 -0.00694 C 1.08872 -0.00601 1.09132 -0.00555 1.09375 -0.00486 C 1.09966 -0.00116 1.10434 0.00139 1.11216 0.00139 " pathEditMode="relative" rAng="0" ptsTypes="fffffffffffffffffA">
                                      <p:cBhvr>
                                        <p:cTn id="9" dur="3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600" y="-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/>
          <p:nvPr/>
        </p:nvSpPr>
        <p:spPr>
          <a:xfrm>
            <a:off x="2057400" y="609600"/>
            <a:ext cx="6096000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en-US" altLang="en-US" sz="4400" b="1">
              <a:solidFill>
                <a:srgbClr val="0000CC"/>
              </a:solidFill>
              <a:ea typeface="Arial" panose="020B0604020202020204" pitchFamily="34" charset="0"/>
            </a:endParaRPr>
          </a:p>
        </p:txBody>
      </p:sp>
      <p:sp>
        <p:nvSpPr>
          <p:cNvPr id="11267" name="Line 3"/>
          <p:cNvSpPr/>
          <p:nvPr/>
        </p:nvSpPr>
        <p:spPr>
          <a:xfrm flipV="1">
            <a:off x="3886200" y="2057400"/>
            <a:ext cx="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1268" name="Line 4"/>
          <p:cNvSpPr/>
          <p:nvPr/>
        </p:nvSpPr>
        <p:spPr>
          <a:xfrm flipV="1">
            <a:off x="3962400" y="1828800"/>
            <a:ext cx="0" cy="152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1269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806132" y="2312710"/>
            <a:ext cx="3531736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sz="5400" b="1" kern="1200" cap="none" spc="0" normalizeH="0" baseline="0" noProof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+mn-cs"/>
              </a:rPr>
              <a:t>Đàm</a:t>
            </a:r>
            <a:r>
              <a:rPr kumimoji="0" lang="en-US" sz="5400" b="1" kern="1200" cap="none" spc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kern="1200" cap="none" spc="0" normalizeH="0" baseline="0" noProof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+mn-cs"/>
              </a:rPr>
              <a:t>thoại</a:t>
            </a:r>
            <a:endParaRPr kumimoji="0" lang="en-US" sz="5400" b="1" kern="1200" cap="none" spc="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R="0" defTabSz="914400">
              <a:buClrTx/>
              <a:buSzTx/>
              <a:buFontTx/>
              <a:buNone/>
              <a:defRPr/>
            </a:pPr>
            <a:r>
              <a:rPr kumimoji="0" lang="en-US" sz="5400" b="1" kern="1200" cap="none" spc="0" normalizeH="0" baseline="0" noProof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+mn-cs"/>
              </a:rPr>
              <a:t>Trích</a:t>
            </a:r>
            <a:r>
              <a:rPr kumimoji="0" lang="en-US" sz="5400" b="1" kern="1200" cap="none" spc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kern="1200" cap="none" spc="0" normalizeH="0" baseline="0" noProof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  <a:latin typeface="Arial" panose="020B0604020202020204" pitchFamily="34" charset="0"/>
                <a:ea typeface="+mn-ea"/>
                <a:cs typeface="+mn-cs"/>
              </a:rPr>
              <a:t>dẫn</a:t>
            </a:r>
            <a:endParaRPr kumimoji="0" lang="en-US" sz="5400" kern="1200" cap="none" spc="0" normalizeH="0" baseline="0" noProof="0">
              <a:solidFill>
                <a:srgbClr val="0000FF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2042547676,C:\Documents and Settings\Administrator\Desktop\fai nop\doibannho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2042547676,C:\Documents and Settings\Administrator\Desktop\fai nop\doibannho\Media.ppcx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2042547676,C:\Documents and Settings\Administrator\Desktop\fai nop\doibannho\Media.ppcx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2042547676,C:\Documents and Settings\Administrator\Desktop\fai nop\doibannho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2042547676,C:\Documents and Settings\Administrator\Desktop\fai nop\doibannho\Media.ppcx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2042547676,C:\Documents and Settings\Administrator\Desktop\fai nop\doibannho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2042547676,C:\Documents and Settings\Administrator\Desktop\fai nop\doibannho\Media.ppcx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2042547676,C:\Documents and Settings\Administrator\Desktop\fai nop\doibannho\Media.ppc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2042547676,C:\Documents and Settings\Administrator\Desktop\fai nop\doibannho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311</Words>
  <Application>Microsoft Office PowerPoint</Application>
  <PresentationFormat>On-screen Show (4:3)</PresentationFormat>
  <Paragraphs>35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Thái Nguyên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Shi PC</cp:lastModifiedBy>
  <cp:revision>48</cp:revision>
  <dcterms:created xsi:type="dcterms:W3CDTF">2011-10-12T02:55:21Z</dcterms:created>
  <dcterms:modified xsi:type="dcterms:W3CDTF">2026-06-09T02:21:03Z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4297E40BFF194411B8B60F3C1145CA0F_12</vt:lpwstr>
  </property>
  <property fmtid="{D5CDD505-2E9C-101B-9397-08002B2CF9AE}" pid="3" name="KSOProductBuildVer">
    <vt:lpwstr>1033-12.2.0.13359</vt:lpwstr>
  </property>
</Properties>
</file>