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</p:sldIdLst>
  <p:sldSz cx="18288000" cy="10287000"/>
  <p:notesSz cx="6858000" cy="9144000"/>
  <p:embeddedFontLst>
    <p:embeddedFont>
      <p:font typeface="Fredoka" panose="020B0604020202020204" charset="0"/>
      <p:regular r:id="rId9"/>
    </p:embeddedFont>
    <p:embeddedFont>
      <p:font typeface="Tahoma" panose="020B0604030504040204" pitchFamily="34" charset="0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54578">
            <a:off x="-5761717" y="-2580588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" y="5087969"/>
            <a:ext cx="18288003" cy="5199031"/>
          </a:xfrm>
          <a:custGeom>
            <a:avLst/>
            <a:gdLst/>
            <a:ahLst/>
            <a:cxnLst/>
            <a:rect l="l" t="t" r="r" b="b"/>
            <a:pathLst>
              <a:path w="18675247" h="11189585">
                <a:moveTo>
                  <a:pt x="0" y="0"/>
                </a:moveTo>
                <a:lnTo>
                  <a:pt x="18675247" y="0"/>
                </a:lnTo>
                <a:lnTo>
                  <a:pt x="18675247" y="11189585"/>
                </a:lnTo>
                <a:lnTo>
                  <a:pt x="0" y="1118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08701" y="5029770"/>
            <a:ext cx="6014628" cy="5315427"/>
          </a:xfrm>
          <a:custGeom>
            <a:avLst/>
            <a:gdLst/>
            <a:ahLst/>
            <a:cxnLst/>
            <a:rect l="l" t="t" r="r" b="b"/>
            <a:pathLst>
              <a:path w="6014628" h="5315427">
                <a:moveTo>
                  <a:pt x="0" y="0"/>
                </a:moveTo>
                <a:lnTo>
                  <a:pt x="6014627" y="0"/>
                </a:lnTo>
                <a:lnTo>
                  <a:pt x="6014627" y="5315427"/>
                </a:lnTo>
                <a:lnTo>
                  <a:pt x="0" y="5315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088323">
            <a:off x="10072799" y="-5872683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52400" y="7244087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3543421" y="0"/>
                </a:moveTo>
                <a:lnTo>
                  <a:pt x="0" y="0"/>
                </a:lnTo>
                <a:lnTo>
                  <a:pt x="0" y="3042914"/>
                </a:lnTo>
                <a:lnTo>
                  <a:pt x="3543421" y="3042914"/>
                </a:lnTo>
                <a:lnTo>
                  <a:pt x="354342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593984" y="889318"/>
            <a:ext cx="11100028" cy="34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omfortaa Bold"/>
                <a:cs typeface="Times New Roman" panose="02020603050405020304" pitchFamily="18" charset="0"/>
                <a:sym typeface="Comfortaa Bold"/>
              </a:rPr>
              <a:t>Trường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omfortaa Bold"/>
                <a:cs typeface="Times New Roman" panose="02020603050405020304" pitchFamily="18" charset="0"/>
                <a:sym typeface="Comfortaa Bold"/>
              </a:rPr>
              <a:t>Mầm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omfortaa Bold"/>
                <a:cs typeface="Times New Roman" panose="02020603050405020304" pitchFamily="18" charset="0"/>
                <a:sym typeface="Comfortaa Bold"/>
              </a:rPr>
              <a:t> non Xuân Vinh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BACDC68-5B4C-2026-7C2E-28C888354C41}"/>
              </a:ext>
            </a:extLst>
          </p:cNvPr>
          <p:cNvSpPr txBox="1"/>
          <p:nvPr/>
        </p:nvSpPr>
        <p:spPr>
          <a:xfrm>
            <a:off x="5142876" y="2400300"/>
            <a:ext cx="10928578" cy="8146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000"/>
              </a:lnSpc>
            </a:pP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Giáo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án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phát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triển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nhận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thức</a:t>
            </a:r>
            <a:endParaRPr lang="en-US" sz="4800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6000"/>
              </a:lnSpc>
            </a:pP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Chủ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đề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 Rau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ngon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–Hoa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thơm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–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Quả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ngọt</a:t>
            </a:r>
            <a:endParaRPr lang="en-US" sz="4800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6000"/>
              </a:lnSpc>
            </a:pP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Đề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tài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Khám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phá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cây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rau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bắp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cải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 (5E)</a:t>
            </a:r>
          </a:p>
          <a:p>
            <a:pPr marL="0" lvl="0" indent="0">
              <a:lnSpc>
                <a:spcPts val="6000"/>
              </a:lnSpc>
            </a:pP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Độ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tuổi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:24-36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tháng</a:t>
            </a:r>
            <a:endParaRPr lang="en-US" sz="4800" dirty="0">
              <a:solidFill>
                <a:srgbClr val="D11C4A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Wedges"/>
            </a:endParaRPr>
          </a:p>
          <a:p>
            <a:pPr marL="0" lvl="0" indent="0">
              <a:lnSpc>
                <a:spcPts val="6000"/>
              </a:lnSpc>
            </a:pP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Giáo </a:t>
            </a:r>
            <a:r>
              <a:rPr lang="en-US" sz="4800" dirty="0" err="1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viên</a:t>
            </a:r>
            <a:r>
              <a:rPr lang="en-US" sz="4800" dirty="0">
                <a:solidFill>
                  <a:srgbClr val="D11C4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Wedges"/>
              </a:rPr>
              <a:t> : Vũ Thị Lan Anh</a:t>
            </a:r>
          </a:p>
          <a:p>
            <a:pPr marL="0" lvl="0" indent="0">
              <a:lnSpc>
                <a:spcPts val="8673"/>
              </a:lnSpc>
            </a:pPr>
            <a:endParaRPr lang="en-US" sz="2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  <a:p>
            <a:pPr marL="0" lvl="0" indent="0">
              <a:lnSpc>
                <a:spcPts val="8673"/>
              </a:lnSpc>
            </a:pPr>
            <a:endParaRPr lang="en-US" sz="2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  <a:p>
            <a:pPr marL="0" lvl="0" indent="0" algn="ctr">
              <a:lnSpc>
                <a:spcPts val="8673"/>
              </a:lnSpc>
            </a:pPr>
            <a:endParaRPr lang="en-US" sz="4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  <a:p>
            <a:pPr marL="0" lvl="0" indent="0" algn="ctr">
              <a:lnSpc>
                <a:spcPts val="8673"/>
              </a:lnSpc>
            </a:pPr>
            <a:endParaRPr lang="en-US" sz="4400" dirty="0">
              <a:solidFill>
                <a:srgbClr val="D11C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edge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A6487-2560-A4D8-8743-B503E4956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27" y="2647255"/>
            <a:ext cx="4444369" cy="43712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A5C37C-53B3-0B54-416E-011566F97762}"/>
              </a:ext>
            </a:extLst>
          </p:cNvPr>
          <p:cNvSpPr/>
          <p:nvPr/>
        </p:nvSpPr>
        <p:spPr>
          <a:xfrm>
            <a:off x="5107992" y="7965806"/>
            <a:ext cx="6224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:2025-2026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54578">
            <a:off x="9370903" y="-1271645"/>
            <a:ext cx="8137365" cy="6599140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74504"/>
            <a:ext cx="18675247" cy="3111179"/>
          </a:xfrm>
          <a:custGeom>
            <a:avLst/>
            <a:gdLst/>
            <a:ahLst/>
            <a:cxnLst/>
            <a:rect l="l" t="t" r="r" b="b"/>
            <a:pathLst>
              <a:path w="18675247" h="11189585">
                <a:moveTo>
                  <a:pt x="0" y="0"/>
                </a:moveTo>
                <a:lnTo>
                  <a:pt x="18675247" y="0"/>
                </a:lnTo>
                <a:lnTo>
                  <a:pt x="18675247" y="11189585"/>
                </a:lnTo>
                <a:lnTo>
                  <a:pt x="0" y="111895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3162" y="-148179"/>
            <a:ext cx="2640917" cy="2434178"/>
          </a:xfrm>
          <a:custGeom>
            <a:avLst/>
            <a:gdLst/>
            <a:ahLst/>
            <a:cxnLst/>
            <a:rect l="l" t="t" r="r" b="b"/>
            <a:pathLst>
              <a:path w="4445534" h="4373294">
                <a:moveTo>
                  <a:pt x="0" y="0"/>
                </a:moveTo>
                <a:lnTo>
                  <a:pt x="4445534" y="0"/>
                </a:lnTo>
                <a:lnTo>
                  <a:pt x="4445534" y="4373294"/>
                </a:lnTo>
                <a:lnTo>
                  <a:pt x="0" y="4373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88323">
            <a:off x="3096416" y="-2062151"/>
            <a:ext cx="6662005" cy="526805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6" y="0"/>
                </a:lnTo>
                <a:lnTo>
                  <a:pt x="11952486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55250" y="7272499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0" y="0"/>
                </a:moveTo>
                <a:lnTo>
                  <a:pt x="3543422" y="0"/>
                </a:lnTo>
                <a:lnTo>
                  <a:pt x="3543422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84250" y="7244087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3543421" y="0"/>
                </a:moveTo>
                <a:lnTo>
                  <a:pt x="0" y="0"/>
                </a:lnTo>
                <a:lnTo>
                  <a:pt x="0" y="3042914"/>
                </a:lnTo>
                <a:lnTo>
                  <a:pt x="3543421" y="3042914"/>
                </a:lnTo>
                <a:lnTo>
                  <a:pt x="354342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43400" y="566042"/>
            <a:ext cx="8889128" cy="98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12"/>
              </a:lnSpc>
            </a:pPr>
            <a:r>
              <a:rPr lang="en-US" sz="72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Hoạt</a:t>
            </a:r>
            <a:r>
              <a:rPr lang="en-US" sz="72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72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động</a:t>
            </a:r>
            <a:r>
              <a:rPr lang="en-US" sz="72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1 – </a:t>
            </a:r>
            <a:r>
              <a:rPr lang="en-US" sz="72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Gắn</a:t>
            </a:r>
            <a:r>
              <a:rPr lang="en-US" sz="72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72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kết</a:t>
            </a:r>
            <a:endParaRPr lang="en-US" sz="7200" b="1" dirty="0">
              <a:solidFill>
                <a:srgbClr val="1D4713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</p:txBody>
      </p:sp>
      <p:pic>
        <p:nvPicPr>
          <p:cNvPr id="10" name="bap cai xanh">
            <a:hlinkClick r:id="" action="ppaction://media"/>
            <a:extLst>
              <a:ext uri="{FF2B5EF4-FFF2-40B4-BE49-F238E27FC236}">
                <a16:creationId xmlns:a16="http://schemas.microsoft.com/office/drawing/2014/main" id="{6D97CA07-8745-95DF-16A6-3216E0DD33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2263533"/>
            <a:ext cx="18288000" cy="809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3479">
            <a:off x="-786653" y="-1461279"/>
            <a:ext cx="4695034" cy="5160552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3624" y="5328141"/>
            <a:ext cx="18675247" cy="4958859"/>
          </a:xfrm>
          <a:custGeom>
            <a:avLst/>
            <a:gdLst/>
            <a:ahLst/>
            <a:cxnLst/>
            <a:rect l="l" t="t" r="r" b="b"/>
            <a:pathLst>
              <a:path w="18675247" h="11189585">
                <a:moveTo>
                  <a:pt x="0" y="0"/>
                </a:moveTo>
                <a:lnTo>
                  <a:pt x="18675247" y="0"/>
                </a:lnTo>
                <a:lnTo>
                  <a:pt x="18675247" y="11189585"/>
                </a:lnTo>
                <a:lnTo>
                  <a:pt x="0" y="1118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34682" y="3299708"/>
            <a:ext cx="4056564" cy="6043299"/>
          </a:xfrm>
          <a:custGeom>
            <a:avLst/>
            <a:gdLst/>
            <a:ahLst/>
            <a:cxnLst/>
            <a:rect l="l" t="t" r="r" b="b"/>
            <a:pathLst>
              <a:path w="4056564" h="6043299">
                <a:moveTo>
                  <a:pt x="0" y="0"/>
                </a:moveTo>
                <a:lnTo>
                  <a:pt x="4056564" y="0"/>
                </a:lnTo>
                <a:lnTo>
                  <a:pt x="4056564" y="6043299"/>
                </a:lnTo>
                <a:lnTo>
                  <a:pt x="0" y="6043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9313" y="-780958"/>
            <a:ext cx="3677012" cy="479671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6" y="0"/>
                </a:lnTo>
                <a:lnTo>
                  <a:pt x="11952486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15533" y="7279330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0" y="0"/>
                </a:moveTo>
                <a:lnTo>
                  <a:pt x="3543422" y="0"/>
                </a:lnTo>
                <a:lnTo>
                  <a:pt x="3543422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flipH="1">
            <a:off x="-249214" y="7315425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3543421" y="0"/>
                </a:moveTo>
                <a:lnTo>
                  <a:pt x="0" y="0"/>
                </a:lnTo>
                <a:lnTo>
                  <a:pt x="0" y="3042914"/>
                </a:lnTo>
                <a:lnTo>
                  <a:pt x="3543421" y="3042914"/>
                </a:lnTo>
                <a:lnTo>
                  <a:pt x="354342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9066" y="3445635"/>
            <a:ext cx="14045764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365"/>
              </a:lnSpc>
            </a:pP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Hoạt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động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2: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Khám</a:t>
            </a: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9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phá</a:t>
            </a:r>
            <a:endParaRPr lang="en-US" sz="9600" dirty="0">
              <a:solidFill>
                <a:srgbClr val="C00000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5274C-F5AE-B75A-0B45-98F60905A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49" y="5505484"/>
            <a:ext cx="4444369" cy="43773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54578">
            <a:off x="-2170015" y="-1266146"/>
            <a:ext cx="8071992" cy="4768818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88323">
            <a:off x="10527927" y="-5139570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6" y="0"/>
                </a:lnTo>
                <a:lnTo>
                  <a:pt x="11952486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76800" y="561372"/>
            <a:ext cx="8889128" cy="111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79"/>
              </a:lnSpc>
            </a:pPr>
            <a:r>
              <a:rPr lang="en-US" sz="7999" dirty="0" err="1">
                <a:solidFill>
                  <a:srgbClr val="1D4713"/>
                </a:solidFill>
                <a:latin typeface="Fredoka"/>
                <a:ea typeface="Fredoka"/>
                <a:cs typeface="Fredoka"/>
                <a:sym typeface="Fredoka"/>
              </a:rPr>
              <a:t>Mở</a:t>
            </a:r>
            <a:r>
              <a:rPr lang="en-US" sz="7999" dirty="0">
                <a:solidFill>
                  <a:srgbClr val="1D4713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999" dirty="0" err="1">
                <a:solidFill>
                  <a:srgbClr val="1D4713"/>
                </a:solidFill>
                <a:latin typeface="Fredoka"/>
                <a:ea typeface="Fredoka"/>
                <a:cs typeface="Fredoka"/>
                <a:sym typeface="Fredoka"/>
              </a:rPr>
              <a:t>rộng</a:t>
            </a:r>
            <a:endParaRPr lang="en-US" sz="7999" dirty="0">
              <a:solidFill>
                <a:srgbClr val="1D4713"/>
              </a:solidFill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BAE7B1-BEFF-87BE-98E0-37FEBA8840CC}"/>
              </a:ext>
            </a:extLst>
          </p:cNvPr>
          <p:cNvGrpSpPr/>
          <p:nvPr/>
        </p:nvGrpSpPr>
        <p:grpSpPr>
          <a:xfrm>
            <a:off x="566960" y="4173198"/>
            <a:ext cx="5300440" cy="5677340"/>
            <a:chOff x="566960" y="4305300"/>
            <a:chExt cx="5148040" cy="55452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A0A940-502B-F5F2-E586-09D6C171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60" y="5088037"/>
              <a:ext cx="4762500" cy="4762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FD8715-015E-18A8-EB3A-96770A2C60C8}"/>
                </a:ext>
              </a:extLst>
            </p:cNvPr>
            <p:cNvSpPr txBox="1"/>
            <p:nvPr/>
          </p:nvSpPr>
          <p:spPr>
            <a:xfrm>
              <a:off x="1524000" y="4305300"/>
              <a:ext cx="419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Rau </a:t>
              </a:r>
              <a:r>
                <a:rPr lang="en-US" sz="4000" dirty="0" err="1"/>
                <a:t>cải</a:t>
              </a:r>
              <a:r>
                <a:rPr lang="en-US" sz="4000" dirty="0"/>
                <a:t> </a:t>
              </a:r>
              <a:r>
                <a:rPr lang="en-US" sz="4000" dirty="0" err="1"/>
                <a:t>thìa</a:t>
              </a:r>
              <a:r>
                <a:rPr lang="en-US" sz="4000" dirty="0"/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D7D811-4276-3B08-07AD-07C93036BD06}"/>
              </a:ext>
            </a:extLst>
          </p:cNvPr>
          <p:cNvGrpSpPr/>
          <p:nvPr/>
        </p:nvGrpSpPr>
        <p:grpSpPr>
          <a:xfrm>
            <a:off x="6791892" y="4078810"/>
            <a:ext cx="5862701" cy="6667500"/>
            <a:chOff x="6690875" y="4007000"/>
            <a:chExt cx="5862701" cy="6667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F07EDE-DA7D-215A-BB96-FE39FC7F6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920730">
              <a:off x="5662175" y="5035700"/>
              <a:ext cx="6667500" cy="46101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8D1C80-CD7E-2472-50B9-F4CD8CED506F}"/>
                </a:ext>
              </a:extLst>
            </p:cNvPr>
            <p:cNvSpPr txBox="1"/>
            <p:nvPr/>
          </p:nvSpPr>
          <p:spPr>
            <a:xfrm>
              <a:off x="8362576" y="4103757"/>
              <a:ext cx="4191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Rau </a:t>
              </a:r>
              <a:r>
                <a:rPr lang="en-US" sz="4400" dirty="0" err="1"/>
                <a:t>ngót</a:t>
              </a:r>
              <a:endParaRPr lang="en-US" sz="44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6E98B0-2DF6-3817-3FDB-72A13810A9E7}"/>
              </a:ext>
            </a:extLst>
          </p:cNvPr>
          <p:cNvGrpSpPr/>
          <p:nvPr/>
        </p:nvGrpSpPr>
        <p:grpSpPr>
          <a:xfrm>
            <a:off x="13016422" y="4191245"/>
            <a:ext cx="5519333" cy="7092832"/>
            <a:chOff x="12368243" y="3951357"/>
            <a:chExt cx="5519333" cy="70928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4B7C6C-E4E0-70C3-79CB-377F6E9BE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7" b="89906" l="9925" r="94662">
                          <a14:foregroundMark x1="23853" y1="80869" x2="17098" y2="82981"/>
                          <a14:foregroundMark x1="70475" y1="57746" x2="94662" y2="53286"/>
                          <a14:foregroundMark x1="77398" y1="45657" x2="87490" y2="47418"/>
                          <a14:foregroundMark x1="81568" y1="51878" x2="86489" y2="53052"/>
                          <a14:backgroundMark x1="86596" y1="52838" x2="87628" y2="529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073329">
              <a:off x="11441645" y="5046533"/>
              <a:ext cx="6924254" cy="50710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5B4BF1-B7B2-C663-F7F2-1C04BE1F8DA4}"/>
                </a:ext>
              </a:extLst>
            </p:cNvPr>
            <p:cNvSpPr txBox="1"/>
            <p:nvPr/>
          </p:nvSpPr>
          <p:spPr>
            <a:xfrm>
              <a:off x="13696576" y="3951357"/>
              <a:ext cx="4191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Rau </a:t>
              </a:r>
              <a:r>
                <a:rPr lang="en-US" sz="4000" dirty="0" err="1"/>
                <a:t>muống</a:t>
              </a:r>
              <a:endParaRPr lang="en-US" sz="4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54578">
            <a:off x="-4772150" y="-1570824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3624" y="6330688"/>
            <a:ext cx="18675247" cy="3956312"/>
          </a:xfrm>
          <a:custGeom>
            <a:avLst/>
            <a:gdLst/>
            <a:ahLst/>
            <a:cxnLst/>
            <a:rect l="l" t="t" r="r" b="b"/>
            <a:pathLst>
              <a:path w="18675247" h="11189585">
                <a:moveTo>
                  <a:pt x="0" y="0"/>
                </a:moveTo>
                <a:lnTo>
                  <a:pt x="18675247" y="0"/>
                </a:lnTo>
                <a:lnTo>
                  <a:pt x="18675247" y="11189585"/>
                </a:lnTo>
                <a:lnTo>
                  <a:pt x="0" y="1118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88564" y="2005464"/>
            <a:ext cx="4807797" cy="5689701"/>
          </a:xfrm>
          <a:custGeom>
            <a:avLst/>
            <a:gdLst/>
            <a:ahLst/>
            <a:cxnLst/>
            <a:rect l="l" t="t" r="r" b="b"/>
            <a:pathLst>
              <a:path w="4807797" h="5689701">
                <a:moveTo>
                  <a:pt x="0" y="0"/>
                </a:moveTo>
                <a:lnTo>
                  <a:pt x="4807798" y="0"/>
                </a:lnTo>
                <a:lnTo>
                  <a:pt x="4807798" y="5689701"/>
                </a:lnTo>
                <a:lnTo>
                  <a:pt x="0" y="5689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88323">
            <a:off x="12311757" y="-6747790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6" y="0"/>
                </a:lnTo>
                <a:lnTo>
                  <a:pt x="11952486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01018" y="7406835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0" y="0"/>
                </a:moveTo>
                <a:lnTo>
                  <a:pt x="3543422" y="0"/>
                </a:lnTo>
                <a:lnTo>
                  <a:pt x="3543422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56439" y="7325461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3543421" y="0"/>
                </a:moveTo>
                <a:lnTo>
                  <a:pt x="0" y="0"/>
                </a:lnTo>
                <a:lnTo>
                  <a:pt x="0" y="3042914"/>
                </a:lnTo>
                <a:lnTo>
                  <a:pt x="3543421" y="3042914"/>
                </a:lnTo>
                <a:lnTo>
                  <a:pt x="354342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961656" y="4244163"/>
            <a:ext cx="8889128" cy="97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59"/>
              </a:lnSpc>
            </a:pPr>
            <a:r>
              <a:rPr lang="en-US" sz="7037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Hoạt</a:t>
            </a:r>
            <a:r>
              <a:rPr lang="en-US" sz="7037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7037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động</a:t>
            </a:r>
            <a:r>
              <a:rPr lang="en-US" sz="7037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3 – Chia </a:t>
            </a:r>
            <a:r>
              <a:rPr lang="en-US" sz="7037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sẻ</a:t>
            </a:r>
            <a:endParaRPr lang="en-US" sz="7037" dirty="0">
              <a:solidFill>
                <a:srgbClr val="1D4713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2200">
            <a:off x="501591" y="-877704"/>
            <a:ext cx="6111143" cy="6415202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7263" y="5841050"/>
            <a:ext cx="5446799" cy="4445950"/>
          </a:xfrm>
          <a:custGeom>
            <a:avLst/>
            <a:gdLst/>
            <a:ahLst/>
            <a:cxnLst/>
            <a:rect l="l" t="t" r="r" b="b"/>
            <a:pathLst>
              <a:path w="5446799" h="4445950">
                <a:moveTo>
                  <a:pt x="0" y="0"/>
                </a:moveTo>
                <a:lnTo>
                  <a:pt x="5446799" y="0"/>
                </a:lnTo>
                <a:lnTo>
                  <a:pt x="5446799" y="4445950"/>
                </a:lnTo>
                <a:lnTo>
                  <a:pt x="0" y="444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96000">
            <a:off x="12203244" y="-716131"/>
            <a:ext cx="5477492" cy="4453632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6" y="0"/>
                </a:lnTo>
                <a:lnTo>
                  <a:pt x="11952486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27098" y="2341177"/>
            <a:ext cx="13588565" cy="2837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365"/>
              </a:lnSpc>
            </a:pPr>
            <a:r>
              <a:rPr lang="en-US" sz="80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Hoạt</a:t>
            </a:r>
            <a:r>
              <a:rPr lang="en-US" sz="80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80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động</a:t>
            </a:r>
            <a:r>
              <a:rPr lang="en-US" sz="80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4 – </a:t>
            </a:r>
            <a:r>
              <a:rPr lang="en-US" sz="80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Trò</a:t>
            </a:r>
            <a:r>
              <a:rPr lang="en-US" sz="80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80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chơi</a:t>
            </a:r>
            <a:r>
              <a:rPr lang="en-US" sz="80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80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củng</a:t>
            </a:r>
            <a:r>
              <a:rPr lang="en-US" sz="8000" b="1" dirty="0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8000" b="1" dirty="0" err="1">
                <a:solidFill>
                  <a:srgbClr val="1D4713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cố</a:t>
            </a:r>
            <a:endParaRPr lang="en-US" sz="8000" b="1" dirty="0">
              <a:solidFill>
                <a:srgbClr val="1D4713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  <a:p>
            <a:pPr marL="0" lvl="0" indent="0" algn="ctr">
              <a:lnSpc>
                <a:spcPts val="5365"/>
              </a:lnSpc>
            </a:pPr>
            <a:endParaRPr lang="en-US" sz="5061" dirty="0">
              <a:solidFill>
                <a:srgbClr val="1D4713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  <a:p>
            <a:pPr marL="0" lvl="0" indent="0" algn="ctr">
              <a:lnSpc>
                <a:spcPts val="5365"/>
              </a:lnSpc>
            </a:pPr>
            <a:endParaRPr lang="en-US" sz="5061" dirty="0">
              <a:solidFill>
                <a:srgbClr val="1D4713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  <a:p>
            <a:pPr marL="0" lvl="0" indent="0" algn="ctr">
              <a:lnSpc>
                <a:spcPts val="5365"/>
              </a:lnSpc>
            </a:pP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Trò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chơi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: Ai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chọn</a:t>
            </a: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Đúng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</p:txBody>
      </p:sp>
      <p:pic>
        <p:nvPicPr>
          <p:cNvPr id="3074" name="Picture 2" descr="Walking Moving Sticker">
            <a:extLst>
              <a:ext uri="{FF2B5EF4-FFF2-40B4-BE49-F238E27FC236}">
                <a16:creationId xmlns:a16="http://schemas.microsoft.com/office/drawing/2014/main" id="{15502E42-D043-C8CF-71D4-A4F83BB1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4442963"/>
            <a:ext cx="5785144" cy="64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chơi trò chơi (1)">
            <a:hlinkClick r:id="" action="ppaction://media"/>
            <a:extLst>
              <a:ext uri="{FF2B5EF4-FFF2-40B4-BE49-F238E27FC236}">
                <a16:creationId xmlns:a16="http://schemas.microsoft.com/office/drawing/2014/main" id="{96470F88-7D2C-BD32-8166-E9B672CC4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2703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54578">
            <a:off x="-2995795" y="-1951824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7" y="0"/>
                </a:lnTo>
                <a:lnTo>
                  <a:pt x="11952487" y="10279139"/>
                </a:lnTo>
                <a:lnTo>
                  <a:pt x="0" y="10279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7024" y="6704408"/>
            <a:ext cx="18675247" cy="3690392"/>
          </a:xfrm>
          <a:custGeom>
            <a:avLst/>
            <a:gdLst/>
            <a:ahLst/>
            <a:cxnLst/>
            <a:rect l="l" t="t" r="r" b="b"/>
            <a:pathLst>
              <a:path w="18675247" h="11189585">
                <a:moveTo>
                  <a:pt x="0" y="0"/>
                </a:moveTo>
                <a:lnTo>
                  <a:pt x="18675247" y="0"/>
                </a:lnTo>
                <a:lnTo>
                  <a:pt x="18675247" y="11189585"/>
                </a:lnTo>
                <a:lnTo>
                  <a:pt x="0" y="11189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088323">
            <a:off x="9611223" y="-4693366"/>
            <a:ext cx="11952487" cy="10279139"/>
          </a:xfrm>
          <a:custGeom>
            <a:avLst/>
            <a:gdLst/>
            <a:ahLst/>
            <a:cxnLst/>
            <a:rect l="l" t="t" r="r" b="b"/>
            <a:pathLst>
              <a:path w="11952487" h="10279139">
                <a:moveTo>
                  <a:pt x="0" y="0"/>
                </a:moveTo>
                <a:lnTo>
                  <a:pt x="11952486" y="0"/>
                </a:lnTo>
                <a:lnTo>
                  <a:pt x="11952486" y="10279138"/>
                </a:lnTo>
                <a:lnTo>
                  <a:pt x="0" y="1027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97007" y="7258124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0" y="0"/>
                </a:moveTo>
                <a:lnTo>
                  <a:pt x="3543422" y="0"/>
                </a:lnTo>
                <a:lnTo>
                  <a:pt x="3543422" y="3042914"/>
                </a:lnTo>
                <a:lnTo>
                  <a:pt x="0" y="30429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97077" y="7351887"/>
            <a:ext cx="3543422" cy="3042913"/>
          </a:xfrm>
          <a:custGeom>
            <a:avLst/>
            <a:gdLst/>
            <a:ahLst/>
            <a:cxnLst/>
            <a:rect l="l" t="t" r="r" b="b"/>
            <a:pathLst>
              <a:path w="3543422" h="3042913">
                <a:moveTo>
                  <a:pt x="3543421" y="0"/>
                </a:moveTo>
                <a:lnTo>
                  <a:pt x="0" y="0"/>
                </a:lnTo>
                <a:lnTo>
                  <a:pt x="0" y="3042914"/>
                </a:lnTo>
                <a:lnTo>
                  <a:pt x="3543421" y="3042914"/>
                </a:lnTo>
                <a:lnTo>
                  <a:pt x="354342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038105" y="3465908"/>
            <a:ext cx="8889128" cy="717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65"/>
              </a:lnSpc>
            </a:pP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Hoạt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động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5: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Đánh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"/>
                <a:cs typeface="Times New Roman" panose="02020603050405020304" pitchFamily="18" charset="0"/>
                <a:sym typeface="Fredoka"/>
              </a:rPr>
              <a:t>giá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ea typeface="Fredoka"/>
              <a:cs typeface="Times New Roman" panose="02020603050405020304" pitchFamily="18" charset="0"/>
              <a:sym typeface="Fredok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405959" y="2863147"/>
            <a:ext cx="4163260" cy="4126831"/>
          </a:xfrm>
          <a:custGeom>
            <a:avLst/>
            <a:gdLst/>
            <a:ahLst/>
            <a:cxnLst/>
            <a:rect l="l" t="t" r="r" b="b"/>
            <a:pathLst>
              <a:path w="4163260" h="4126831">
                <a:moveTo>
                  <a:pt x="0" y="0"/>
                </a:moveTo>
                <a:lnTo>
                  <a:pt x="4163260" y="0"/>
                </a:lnTo>
                <a:lnTo>
                  <a:pt x="4163260" y="4126831"/>
                </a:lnTo>
                <a:lnTo>
                  <a:pt x="0" y="4126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91F213-9574-9CA9-DC1F-76ED89060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7077" y="5143500"/>
            <a:ext cx="6011177" cy="53161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97</Words>
  <Application>Microsoft Office PowerPoint</Application>
  <PresentationFormat>Custom</PresentationFormat>
  <Paragraphs>21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Tahoma</vt:lpstr>
      <vt:lpstr>Arial</vt:lpstr>
      <vt:lpstr>Times New Roman</vt:lpstr>
      <vt:lpstr>Fredoka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Cây Bắp Cải (5E)</dc:title>
  <dc:creator>Admin</dc:creator>
  <cp:lastModifiedBy>Admin</cp:lastModifiedBy>
  <cp:revision>10</cp:revision>
  <dcterms:created xsi:type="dcterms:W3CDTF">2006-08-16T00:00:00Z</dcterms:created>
  <dcterms:modified xsi:type="dcterms:W3CDTF">2026-05-08T02:04:01Z</dcterms:modified>
  <dc:identifier>DAHIxngLbSM</dc:identifier>
</cp:coreProperties>
</file>