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Marykate" panose="020B0604020202020204" charset="0"/>
      <p:regular r:id="rId12"/>
    </p:embeddedFont>
    <p:embeddedFont>
      <p:font typeface="Quicksand" panose="020B0604020202020204" charset="0"/>
      <p:regular r:id="rId13"/>
    </p:embeddedFont>
    <p:embeddedFont>
      <p:font typeface="Quicksand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41719-FA8D-4423-BCDA-02AFDA359D0A}" type="datetimeFigureOut">
              <a:rPr lang="en-US" smtClean="0"/>
              <a:t>8/5/2026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21DE-BFC3-452F-B41C-C22B4BB0D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021DE-BFC3-452F-B41C-C22B4BB0DB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8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1600" y="-4533900"/>
            <a:ext cx="31136078" cy="17708644"/>
          </a:xfrm>
          <a:custGeom>
            <a:avLst/>
            <a:gdLst/>
            <a:ahLst/>
            <a:cxnLst/>
            <a:rect l="l" t="t" r="r" b="b"/>
            <a:pathLst>
              <a:path w="31136078" h="17708644">
                <a:moveTo>
                  <a:pt x="0" y="0"/>
                </a:moveTo>
                <a:lnTo>
                  <a:pt x="31136078" y="0"/>
                </a:lnTo>
                <a:lnTo>
                  <a:pt x="31136078" y="17708644"/>
                </a:lnTo>
                <a:lnTo>
                  <a:pt x="0" y="17708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0594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26681" cy="13716000"/>
            </a:xfrm>
            <a:custGeom>
              <a:avLst/>
              <a:gdLst/>
              <a:ahLst/>
              <a:cxnLst/>
              <a:rect l="l" t="t" r="r" b="b"/>
              <a:pathLst>
                <a:path w="10626681" h="13716000">
                  <a:moveTo>
                    <a:pt x="0" y="0"/>
                  </a:moveTo>
                  <a:lnTo>
                    <a:pt x="10626681" y="0"/>
                  </a:lnTo>
                  <a:lnTo>
                    <a:pt x="10626681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37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3031782" y="0"/>
              <a:ext cx="11352218" cy="13716000"/>
            </a:xfrm>
            <a:custGeom>
              <a:avLst/>
              <a:gdLst/>
              <a:ahLst/>
              <a:cxnLst/>
              <a:rect l="l" t="t" r="r" b="b"/>
              <a:pathLst>
                <a:path w="11352218" h="13716000">
                  <a:moveTo>
                    <a:pt x="0" y="0"/>
                  </a:moveTo>
                  <a:lnTo>
                    <a:pt x="11352218" y="0"/>
                  </a:lnTo>
                  <a:lnTo>
                    <a:pt x="1135221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1731" t="-106" b="-10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511876" y="-500397"/>
            <a:ext cx="13264249" cy="1529097"/>
            <a:chOff x="0" y="0"/>
            <a:chExt cx="17685665" cy="2038796"/>
          </a:xfrm>
        </p:grpSpPr>
        <p:sp>
          <p:nvSpPr>
            <p:cNvPr id="8" name="Freeform 8"/>
            <p:cNvSpPr/>
            <p:nvPr/>
          </p:nvSpPr>
          <p:spPr>
            <a:xfrm>
              <a:off x="10959617" y="0"/>
              <a:ext cx="3698496" cy="2038796"/>
            </a:xfrm>
            <a:custGeom>
              <a:avLst/>
              <a:gdLst/>
              <a:ahLst/>
              <a:cxnLst/>
              <a:rect l="l" t="t" r="r" b="b"/>
              <a:pathLst>
                <a:path w="3698496" h="2038796">
                  <a:moveTo>
                    <a:pt x="0" y="0"/>
                  </a:moveTo>
                  <a:lnTo>
                    <a:pt x="3698496" y="0"/>
                  </a:lnTo>
                  <a:lnTo>
                    <a:pt x="3698496" y="2038796"/>
                  </a:lnTo>
                  <a:lnTo>
                    <a:pt x="0" y="203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473154" y="0"/>
              <a:ext cx="2807292" cy="2038796"/>
            </a:xfrm>
            <a:custGeom>
              <a:avLst/>
              <a:gdLst/>
              <a:ahLst/>
              <a:cxnLst/>
              <a:rect l="l" t="t" r="r" b="b"/>
              <a:pathLst>
                <a:path w="2807292" h="2038796">
                  <a:moveTo>
                    <a:pt x="0" y="0"/>
                  </a:moveTo>
                  <a:lnTo>
                    <a:pt x="2807292" y="0"/>
                  </a:lnTo>
                  <a:lnTo>
                    <a:pt x="2807292" y="2038796"/>
                  </a:lnTo>
                  <a:lnTo>
                    <a:pt x="0" y="203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657600" y="3266839"/>
            <a:ext cx="1264920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641"/>
              </a:lnSpc>
            </a:pP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Lĩnh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vực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Phát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triển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nhận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thức</a:t>
            </a:r>
            <a:endParaRPr lang="en-US" sz="5400" b="1" dirty="0">
              <a:solidFill>
                <a:srgbClr val="2E5D4B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  <a:p>
            <a:pPr marL="0" lvl="0" indent="0">
              <a:lnSpc>
                <a:spcPts val="5641"/>
              </a:lnSpc>
            </a:pP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Chủ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đề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 Con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vật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đáng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yêu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</a:p>
          <a:p>
            <a:pPr marL="0" lvl="0" indent="0">
              <a:lnSpc>
                <a:spcPts val="5641"/>
              </a:lnSpc>
            </a:pP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Đề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tài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Nhận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biết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“Con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gà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trống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con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vịt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’’</a:t>
            </a:r>
          </a:p>
          <a:p>
            <a:pPr marL="0" lvl="0" indent="0">
              <a:lnSpc>
                <a:spcPts val="5641"/>
              </a:lnSpc>
            </a:pP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Độ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tuổi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24-36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tháng</a:t>
            </a:r>
            <a:endParaRPr lang="en-US" sz="5400" b="1" dirty="0">
              <a:solidFill>
                <a:srgbClr val="2E5D4B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  <a:p>
            <a:pPr marL="0" lvl="0" indent="0">
              <a:lnSpc>
                <a:spcPts val="5641"/>
              </a:lnSpc>
            </a:pP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Giáo </a:t>
            </a:r>
            <a:r>
              <a:rPr lang="en-US" sz="5400" b="1" dirty="0" err="1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viên</a:t>
            </a:r>
            <a:r>
              <a:rPr lang="en-US" sz="5400" b="1" dirty="0">
                <a:solidFill>
                  <a:srgbClr val="2E5D4B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:Vũ Thị Lan Anh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E4211C84-011B-A43B-BFEF-8B0FBDF6BB1C}"/>
              </a:ext>
            </a:extLst>
          </p:cNvPr>
          <p:cNvSpPr txBox="1"/>
          <p:nvPr/>
        </p:nvSpPr>
        <p:spPr>
          <a:xfrm>
            <a:off x="3048000" y="1028700"/>
            <a:ext cx="10901979" cy="718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41"/>
              </a:lnSpc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Trường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Mầm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non Xuân Vinh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72A47A0-016D-15E2-933E-3E6E739611B3}"/>
              </a:ext>
            </a:extLst>
          </p:cNvPr>
          <p:cNvSpPr txBox="1"/>
          <p:nvPr/>
        </p:nvSpPr>
        <p:spPr>
          <a:xfrm>
            <a:off x="2820945" y="8489454"/>
            <a:ext cx="1090197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41"/>
              </a:lnSpc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Năm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học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:2025-2026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19599" y="-800100"/>
            <a:ext cx="24011508" cy="12348122"/>
          </a:xfrm>
          <a:custGeom>
            <a:avLst/>
            <a:gdLst/>
            <a:ahLst/>
            <a:cxnLst/>
            <a:rect l="l" t="t" r="r" b="b"/>
            <a:pathLst>
              <a:path w="25725253" h="12348122">
                <a:moveTo>
                  <a:pt x="0" y="0"/>
                </a:moveTo>
                <a:lnTo>
                  <a:pt x="25725253" y="0"/>
                </a:lnTo>
                <a:lnTo>
                  <a:pt x="25725253" y="12348122"/>
                </a:lnTo>
                <a:lnTo>
                  <a:pt x="0" y="12348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2281118" y="719423"/>
            <a:ext cx="4783788" cy="9567577"/>
          </a:xfrm>
          <a:custGeom>
            <a:avLst/>
            <a:gdLst/>
            <a:ahLst/>
            <a:cxnLst/>
            <a:rect l="l" t="t" r="r" b="b"/>
            <a:pathLst>
              <a:path w="4783788" h="9567577">
                <a:moveTo>
                  <a:pt x="0" y="0"/>
                </a:moveTo>
                <a:lnTo>
                  <a:pt x="4783789" y="0"/>
                </a:lnTo>
                <a:lnTo>
                  <a:pt x="4783789" y="9567576"/>
                </a:lnTo>
                <a:lnTo>
                  <a:pt x="0" y="9567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662412" y="-1385397"/>
            <a:ext cx="4929496" cy="14440037"/>
          </a:xfrm>
          <a:custGeom>
            <a:avLst/>
            <a:gdLst/>
            <a:ahLst/>
            <a:cxnLst/>
            <a:rect l="l" t="t" r="r" b="b"/>
            <a:pathLst>
              <a:path w="3285108" h="14440037">
                <a:moveTo>
                  <a:pt x="0" y="0"/>
                </a:moveTo>
                <a:lnTo>
                  <a:pt x="3285109" y="0"/>
                </a:lnTo>
                <a:lnTo>
                  <a:pt x="3285109" y="14440037"/>
                </a:lnTo>
                <a:lnTo>
                  <a:pt x="0" y="144400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282734" y="-1294505"/>
            <a:ext cx="8592898" cy="6409648"/>
          </a:xfrm>
          <a:custGeom>
            <a:avLst/>
            <a:gdLst/>
            <a:ahLst/>
            <a:cxnLst/>
            <a:rect l="l" t="t" r="r" b="b"/>
            <a:pathLst>
              <a:path w="8592898" h="6409648">
                <a:moveTo>
                  <a:pt x="0" y="0"/>
                </a:moveTo>
                <a:lnTo>
                  <a:pt x="8592898" y="0"/>
                </a:lnTo>
                <a:lnTo>
                  <a:pt x="8592898" y="6409649"/>
                </a:lnTo>
                <a:lnTo>
                  <a:pt x="0" y="6409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994740" y="4298004"/>
            <a:ext cx="11667672" cy="3574526"/>
            <a:chOff x="0" y="0"/>
            <a:chExt cx="3687338" cy="11745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7338" cy="1174536"/>
            </a:xfrm>
            <a:custGeom>
              <a:avLst/>
              <a:gdLst/>
              <a:ahLst/>
              <a:cxnLst/>
              <a:rect l="l" t="t" r="r" b="b"/>
              <a:pathLst>
                <a:path w="3687338" h="1174536">
                  <a:moveTo>
                    <a:pt x="33840" y="0"/>
                  </a:moveTo>
                  <a:lnTo>
                    <a:pt x="3653498" y="0"/>
                  </a:lnTo>
                  <a:cubicBezTo>
                    <a:pt x="3662473" y="0"/>
                    <a:pt x="3671080" y="3565"/>
                    <a:pt x="3677427" y="9912"/>
                  </a:cubicBezTo>
                  <a:cubicBezTo>
                    <a:pt x="3683773" y="16258"/>
                    <a:pt x="3687338" y="24865"/>
                    <a:pt x="3687338" y="33840"/>
                  </a:cubicBezTo>
                  <a:lnTo>
                    <a:pt x="3687338" y="1140695"/>
                  </a:lnTo>
                  <a:cubicBezTo>
                    <a:pt x="3687338" y="1149670"/>
                    <a:pt x="3683773" y="1158278"/>
                    <a:pt x="3677427" y="1164624"/>
                  </a:cubicBezTo>
                  <a:cubicBezTo>
                    <a:pt x="3671080" y="1170970"/>
                    <a:pt x="3662473" y="1174536"/>
                    <a:pt x="3653498" y="1174536"/>
                  </a:cubicBezTo>
                  <a:lnTo>
                    <a:pt x="33840" y="1174536"/>
                  </a:lnTo>
                  <a:cubicBezTo>
                    <a:pt x="24865" y="1174536"/>
                    <a:pt x="16258" y="1170970"/>
                    <a:pt x="9912" y="1164624"/>
                  </a:cubicBezTo>
                  <a:cubicBezTo>
                    <a:pt x="3565" y="1158278"/>
                    <a:pt x="0" y="1149670"/>
                    <a:pt x="0" y="1140695"/>
                  </a:cubicBezTo>
                  <a:lnTo>
                    <a:pt x="0" y="33840"/>
                  </a:lnTo>
                  <a:cubicBezTo>
                    <a:pt x="0" y="24865"/>
                    <a:pt x="3565" y="16258"/>
                    <a:pt x="9912" y="9912"/>
                  </a:cubicBezTo>
                  <a:cubicBezTo>
                    <a:pt x="16258" y="3565"/>
                    <a:pt x="24865" y="0"/>
                    <a:pt x="33840" y="0"/>
                  </a:cubicBezTo>
                  <a:close/>
                </a:path>
              </a:pathLst>
            </a:custGeom>
            <a:solidFill>
              <a:srgbClr val="95C55E"/>
            </a:solidFill>
            <a:ln w="38100" cap="rnd">
              <a:solidFill>
                <a:srgbClr val="2E5D4B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87338" cy="1212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52482" y="5834622"/>
            <a:ext cx="10524557" cy="501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4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Bài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hát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: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chú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gà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và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chú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vịt</a:t>
            </a: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9400" y="298083"/>
            <a:ext cx="13614945" cy="1612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684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Hoạt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động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1:Tạo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cảm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9774" b="1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xúc</a:t>
            </a:r>
            <a:endParaRPr lang="en-US" sz="9774" b="1" dirty="0">
              <a:solidFill>
                <a:srgbClr val="C00000"/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</p:txBody>
      </p:sp>
      <p:pic>
        <p:nvPicPr>
          <p:cNvPr id="6" name="chú gà chu vit">
            <a:hlinkClick r:id="" action="ppaction://media"/>
            <a:extLst>
              <a:ext uri="{FF2B5EF4-FFF2-40B4-BE49-F238E27FC236}">
                <a16:creationId xmlns:a16="http://schemas.microsoft.com/office/drawing/2014/main" id="{ACEEACAA-EE4F-6FD2-668B-3E7A82879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74907" y="55298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571500"/>
            <a:ext cx="20363267" cy="12862964"/>
            <a:chOff x="0" y="0"/>
            <a:chExt cx="26068257" cy="17150619"/>
          </a:xfrm>
        </p:grpSpPr>
        <p:sp>
          <p:nvSpPr>
            <p:cNvPr id="3" name="Freeform 3"/>
            <p:cNvSpPr/>
            <p:nvPr/>
          </p:nvSpPr>
          <p:spPr>
            <a:xfrm>
              <a:off x="0" y="667196"/>
              <a:ext cx="26068257" cy="16483423"/>
            </a:xfrm>
            <a:custGeom>
              <a:avLst/>
              <a:gdLst/>
              <a:ahLst/>
              <a:cxnLst/>
              <a:rect l="l" t="t" r="r" b="b"/>
              <a:pathLst>
                <a:path w="26068257" h="16483423">
                  <a:moveTo>
                    <a:pt x="0" y="0"/>
                  </a:moveTo>
                  <a:lnTo>
                    <a:pt x="26068257" y="0"/>
                  </a:lnTo>
                  <a:lnTo>
                    <a:pt x="26068257" y="16483423"/>
                  </a:lnTo>
                  <a:lnTo>
                    <a:pt x="0" y="16483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56" r="-265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42128" y="667196"/>
              <a:ext cx="4716645" cy="13716000"/>
            </a:xfrm>
            <a:custGeom>
              <a:avLst/>
              <a:gdLst/>
              <a:ahLst/>
              <a:cxnLst/>
              <a:rect l="l" t="t" r="r" b="b"/>
              <a:pathLst>
                <a:path w="4716645" h="13716000">
                  <a:moveTo>
                    <a:pt x="0" y="0"/>
                  </a:moveTo>
                  <a:lnTo>
                    <a:pt x="4716645" y="0"/>
                  </a:lnTo>
                  <a:lnTo>
                    <a:pt x="47166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398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0776183" y="667196"/>
              <a:ext cx="4449945" cy="13716000"/>
            </a:xfrm>
            <a:custGeom>
              <a:avLst/>
              <a:gdLst/>
              <a:ahLst/>
              <a:cxnLst/>
              <a:rect l="l" t="t" r="r" b="b"/>
              <a:pathLst>
                <a:path w="4449945" h="13716000">
                  <a:moveTo>
                    <a:pt x="0" y="0"/>
                  </a:moveTo>
                  <a:lnTo>
                    <a:pt x="4449945" y="0"/>
                  </a:lnTo>
                  <a:lnTo>
                    <a:pt x="44499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2301" t="-1626" b="-16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074193" y="0"/>
              <a:ext cx="11457198" cy="2394899"/>
            </a:xfrm>
            <a:custGeom>
              <a:avLst/>
              <a:gdLst/>
              <a:ahLst/>
              <a:cxnLst/>
              <a:rect l="l" t="t" r="r" b="b"/>
              <a:pathLst>
                <a:path w="11457198" h="2394899">
                  <a:moveTo>
                    <a:pt x="0" y="0"/>
                  </a:moveTo>
                  <a:lnTo>
                    <a:pt x="11457198" y="0"/>
                  </a:lnTo>
                  <a:lnTo>
                    <a:pt x="11457198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756686" y="0"/>
              <a:ext cx="11457198" cy="2394899"/>
            </a:xfrm>
            <a:custGeom>
              <a:avLst/>
              <a:gdLst/>
              <a:ahLst/>
              <a:cxnLst/>
              <a:rect l="l" t="t" r="r" b="b"/>
              <a:pathLst>
                <a:path w="11457198" h="2394899">
                  <a:moveTo>
                    <a:pt x="11457198" y="0"/>
                  </a:moveTo>
                  <a:lnTo>
                    <a:pt x="0" y="0"/>
                  </a:lnTo>
                  <a:lnTo>
                    <a:pt x="0" y="2394899"/>
                  </a:lnTo>
                  <a:lnTo>
                    <a:pt x="11457198" y="2394899"/>
                  </a:lnTo>
                  <a:lnTo>
                    <a:pt x="1145719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391390" y="276913"/>
            <a:ext cx="15672345" cy="1323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748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Hoạt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động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2 :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biết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con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gà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trống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6C57C-E58C-C358-9618-9D096C3C2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693" y="1359882"/>
            <a:ext cx="9159881" cy="915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28041"/>
            <a:ext cx="18982118" cy="12879916"/>
            <a:chOff x="686995" y="-22603"/>
            <a:chExt cx="25309490" cy="17173222"/>
          </a:xfrm>
        </p:grpSpPr>
        <p:sp>
          <p:nvSpPr>
            <p:cNvPr id="3" name="Freeform 3"/>
            <p:cNvSpPr/>
            <p:nvPr/>
          </p:nvSpPr>
          <p:spPr>
            <a:xfrm>
              <a:off x="686995" y="667196"/>
              <a:ext cx="24694266" cy="16483423"/>
            </a:xfrm>
            <a:custGeom>
              <a:avLst/>
              <a:gdLst/>
              <a:ahLst/>
              <a:cxnLst/>
              <a:rect l="l" t="t" r="r" b="b"/>
              <a:pathLst>
                <a:path w="24694266" h="16483423">
                  <a:moveTo>
                    <a:pt x="0" y="0"/>
                  </a:moveTo>
                  <a:lnTo>
                    <a:pt x="24694267" y="0"/>
                  </a:lnTo>
                  <a:lnTo>
                    <a:pt x="24694267" y="16483423"/>
                  </a:lnTo>
                  <a:lnTo>
                    <a:pt x="0" y="16483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23723" y="667196"/>
              <a:ext cx="3553457" cy="13716000"/>
            </a:xfrm>
            <a:custGeom>
              <a:avLst/>
              <a:gdLst/>
              <a:ahLst/>
              <a:cxnLst/>
              <a:rect l="l" t="t" r="r" b="b"/>
              <a:pathLst>
                <a:path w="3553457" h="13716000">
                  <a:moveTo>
                    <a:pt x="0" y="0"/>
                  </a:moveTo>
                  <a:lnTo>
                    <a:pt x="3553456" y="0"/>
                  </a:lnTo>
                  <a:lnTo>
                    <a:pt x="355345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166641" y="667196"/>
              <a:ext cx="3669030" cy="13716000"/>
            </a:xfrm>
            <a:custGeom>
              <a:avLst/>
              <a:gdLst/>
              <a:ahLst/>
              <a:cxnLst/>
              <a:rect l="l" t="t" r="r" b="b"/>
              <a:pathLst>
                <a:path w="3669030" h="13716000">
                  <a:moveTo>
                    <a:pt x="0" y="0"/>
                  </a:moveTo>
                  <a:lnTo>
                    <a:pt x="3669030" y="0"/>
                  </a:lnTo>
                  <a:lnTo>
                    <a:pt x="366903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3571270" y="-22603"/>
              <a:ext cx="2425215" cy="2394899"/>
            </a:xfrm>
            <a:custGeom>
              <a:avLst/>
              <a:gdLst/>
              <a:ahLst/>
              <a:cxnLst/>
              <a:rect l="l" t="t" r="r" b="b"/>
              <a:pathLst>
                <a:path w="2425214" h="2394899">
                  <a:moveTo>
                    <a:pt x="0" y="0"/>
                  </a:moveTo>
                  <a:lnTo>
                    <a:pt x="2425215" y="0"/>
                  </a:lnTo>
                  <a:lnTo>
                    <a:pt x="2425215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89077" y="491105"/>
            <a:ext cx="11509845" cy="87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304"/>
              </a:lnSpc>
              <a:spcBef>
                <a:spcPct val="0"/>
              </a:spcBef>
            </a:pPr>
            <a:r>
              <a:rPr lang="en-US" sz="5217" dirty="0">
                <a:solidFill>
                  <a:srgbClr val="2E5D4B"/>
                </a:solidFill>
                <a:latin typeface="Marykate"/>
                <a:ea typeface="Marykate"/>
                <a:cs typeface="Marykate"/>
                <a:sym typeface="Marykate"/>
              </a:rPr>
              <a:t>ĐẶC ĐIỂM VÀ TIẾNG KÊU CỦA GÀ TRỐNG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B17D7-6CC8-DBF8-46AB-F86CFF292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3587" y="1151132"/>
            <a:ext cx="9163082" cy="9163082"/>
          </a:xfrm>
          <a:prstGeom prst="rect">
            <a:avLst/>
          </a:prstGeom>
        </p:spPr>
      </p:pic>
      <p:pic>
        <p:nvPicPr>
          <p:cNvPr id="14" name="tiếng gà kêu">
            <a:hlinkClick r:id="" action="ppaction://media"/>
            <a:extLst>
              <a:ext uri="{FF2B5EF4-FFF2-40B4-BE49-F238E27FC236}">
                <a16:creationId xmlns:a16="http://schemas.microsoft.com/office/drawing/2014/main" id="{2D9D0543-2388-C6BF-C801-17483CD7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3376" y="5676899"/>
            <a:ext cx="1000889" cy="100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42900"/>
            <a:ext cx="18439646" cy="10491197"/>
            <a:chOff x="-8386975" y="-1720233"/>
            <a:chExt cx="24465191" cy="13988262"/>
          </a:xfrm>
        </p:grpSpPr>
        <p:sp>
          <p:nvSpPr>
            <p:cNvPr id="3" name="Freeform 3"/>
            <p:cNvSpPr/>
            <p:nvPr/>
          </p:nvSpPr>
          <p:spPr>
            <a:xfrm>
              <a:off x="-8386975" y="-1450645"/>
              <a:ext cx="24465191" cy="13716000"/>
            </a:xfrm>
            <a:custGeom>
              <a:avLst/>
              <a:gdLst/>
              <a:ahLst/>
              <a:cxnLst/>
              <a:rect l="l" t="t" r="r" b="b"/>
              <a:pathLst>
                <a:path w="24465191" h="16483423">
                  <a:moveTo>
                    <a:pt x="0" y="0"/>
                  </a:moveTo>
                  <a:lnTo>
                    <a:pt x="24465191" y="0"/>
                  </a:lnTo>
                  <a:lnTo>
                    <a:pt x="24465191" y="16483423"/>
                  </a:lnTo>
                  <a:lnTo>
                    <a:pt x="0" y="16483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157976" y="-1447970"/>
              <a:ext cx="1920240" cy="13715999"/>
            </a:xfrm>
            <a:custGeom>
              <a:avLst/>
              <a:gdLst/>
              <a:ahLst/>
              <a:cxnLst/>
              <a:rect l="l" t="t" r="r" b="b"/>
              <a:pathLst>
                <a:path w="1920240" h="13716000">
                  <a:moveTo>
                    <a:pt x="0" y="0"/>
                  </a:moveTo>
                  <a:lnTo>
                    <a:pt x="1920240" y="0"/>
                  </a:lnTo>
                  <a:lnTo>
                    <a:pt x="192024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8574349" y="-1720233"/>
              <a:ext cx="2391904" cy="2394899"/>
            </a:xfrm>
            <a:custGeom>
              <a:avLst/>
              <a:gdLst/>
              <a:ahLst/>
              <a:cxnLst/>
              <a:rect l="l" t="t" r="r" b="b"/>
              <a:pathLst>
                <a:path w="2391906" h="2394899">
                  <a:moveTo>
                    <a:pt x="0" y="0"/>
                  </a:moveTo>
                  <a:lnTo>
                    <a:pt x="2391905" y="0"/>
                  </a:lnTo>
                  <a:lnTo>
                    <a:pt x="2391905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2624277" y="-1450645"/>
              <a:ext cx="2544384" cy="2394899"/>
            </a:xfrm>
            <a:custGeom>
              <a:avLst/>
              <a:gdLst/>
              <a:ahLst/>
              <a:cxnLst/>
              <a:rect l="l" t="t" r="r" b="b"/>
              <a:pathLst>
                <a:path w="2544382" h="2394899">
                  <a:moveTo>
                    <a:pt x="0" y="0"/>
                  </a:moveTo>
                  <a:lnTo>
                    <a:pt x="2544382" y="0"/>
                  </a:lnTo>
                  <a:lnTo>
                    <a:pt x="2544382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76600" y="-280738"/>
            <a:ext cx="13199706" cy="149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684"/>
              </a:lnSpc>
              <a:spcBef>
                <a:spcPct val="0"/>
              </a:spcBef>
            </a:pPr>
            <a:r>
              <a:rPr lang="en-US" sz="6000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NHẬN BIẾT CON VỊT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9BC5CD-F811-667C-B2AA-58A418F86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7969" l="5625" r="92500">
                        <a14:foregroundMark x1="10313" y1="23281" x2="5781" y2="23281"/>
                        <a14:foregroundMark x1="23750" y1="11875" x2="29688" y2="2188"/>
                        <a14:foregroundMark x1="52344" y1="89531" x2="36250" y2="95938"/>
                        <a14:foregroundMark x1="90000" y1="51875" x2="92656" y2="40625"/>
                        <a14:foregroundMark x1="47344" y1="94063" x2="43438" y2="979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816" y="1623382"/>
            <a:ext cx="8686800" cy="75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67947" cy="10272963"/>
            <a:chOff x="0" y="667196"/>
            <a:chExt cx="26068257" cy="16404333"/>
          </a:xfrm>
        </p:grpSpPr>
        <p:sp>
          <p:nvSpPr>
            <p:cNvPr id="3" name="Freeform 3"/>
            <p:cNvSpPr/>
            <p:nvPr/>
          </p:nvSpPr>
          <p:spPr>
            <a:xfrm>
              <a:off x="0" y="3526644"/>
              <a:ext cx="26068257" cy="13544885"/>
            </a:xfrm>
            <a:custGeom>
              <a:avLst/>
              <a:gdLst/>
              <a:ahLst/>
              <a:cxnLst/>
              <a:rect l="l" t="t" r="r" b="b"/>
              <a:pathLst>
                <a:path w="26068257" h="16325246">
                  <a:moveTo>
                    <a:pt x="0" y="0"/>
                  </a:moveTo>
                  <a:lnTo>
                    <a:pt x="26068257" y="0"/>
                  </a:lnTo>
                  <a:lnTo>
                    <a:pt x="26068257" y="16325246"/>
                  </a:lnTo>
                  <a:lnTo>
                    <a:pt x="0" y="16325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776183" y="667196"/>
              <a:ext cx="4449945" cy="13716000"/>
            </a:xfrm>
            <a:custGeom>
              <a:avLst/>
              <a:gdLst/>
              <a:ahLst/>
              <a:cxnLst/>
              <a:rect l="l" t="t" r="r" b="b"/>
              <a:pathLst>
                <a:path w="4449945" h="13716000">
                  <a:moveTo>
                    <a:pt x="0" y="0"/>
                  </a:moveTo>
                  <a:lnTo>
                    <a:pt x="4449945" y="0"/>
                  </a:lnTo>
                  <a:lnTo>
                    <a:pt x="44499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2301" t="-1626" b="-162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419578" y="239297"/>
            <a:ext cx="10008689" cy="97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95"/>
              </a:lnSpc>
              <a:spcBef>
                <a:spcPct val="0"/>
              </a:spcBef>
            </a:pPr>
            <a:r>
              <a:rPr lang="en-US" sz="4800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ĐẶC ĐIỂM VÀ TIẾNG KÊU CỦA VỊT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50CD6C-00D4-BA78-B7CA-B5D8589E7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2762106"/>
            <a:ext cx="7267934" cy="6314177"/>
          </a:xfrm>
          <a:prstGeom prst="rect">
            <a:avLst/>
          </a:prstGeom>
        </p:spPr>
      </p:pic>
      <p:pic>
        <p:nvPicPr>
          <p:cNvPr id="4" name="tiếng vịt kêu">
            <a:hlinkClick r:id="" action="ppaction://media"/>
            <a:extLst>
              <a:ext uri="{FF2B5EF4-FFF2-40B4-BE49-F238E27FC236}">
                <a16:creationId xmlns:a16="http://schemas.microsoft.com/office/drawing/2014/main" id="{95327871-B8EB-EC93-3032-0D4E95EEF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0205" y="3913718"/>
            <a:ext cx="7620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DDB21A1-7801-DB6B-1646-AA011B714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04"/>
          <a:stretch>
            <a:fillRect/>
          </a:stretch>
        </p:blipFill>
        <p:spPr>
          <a:xfrm>
            <a:off x="-762000" y="-18787"/>
            <a:ext cx="19050000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2079" y="2276681"/>
            <a:ext cx="4907265" cy="143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Đều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vật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nuôi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trong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đình</a:t>
            </a:r>
            <a:endParaRPr lang="en-US" sz="2048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Đều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2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chân</a:t>
            </a:r>
            <a:endParaRPr lang="en-US" sz="2048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Đều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2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cánh</a:t>
            </a:r>
            <a:endParaRPr lang="en-US" sz="2048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Đều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lông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bao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phủ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cơ</a:t>
            </a:r>
            <a:r>
              <a:rPr lang="en-US" sz="2048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thể</a:t>
            </a:r>
            <a:endParaRPr lang="en-US" sz="2048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73835" y="1959676"/>
            <a:ext cx="2107760" cy="42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2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GIỐNG NHAU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84134" y="2141935"/>
            <a:ext cx="4863183" cy="14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Gà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mào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đỏ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vịt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endParaRPr lang="en-US" sz="2048" b="1" dirty="0"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Chân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vịt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màng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chân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gà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endParaRPr lang="en-US" sz="2048" b="1" dirty="0"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Vịt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biết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bơi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gà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bơi</a:t>
            </a:r>
            <a:endParaRPr lang="en-US" sz="2048" b="1" dirty="0"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0" lvl="0" indent="0" algn="ctr">
              <a:lnSpc>
                <a:spcPts val="2867"/>
              </a:lnSpc>
            </a:pP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•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Gà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gáy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ò ó o,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vịt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kêu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cạp</a:t>
            </a:r>
            <a:r>
              <a:rPr lang="en-US" sz="2048" b="1" dirty="0"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2048" b="1" dirty="0" err="1">
                <a:latin typeface="Quicksand Bold"/>
                <a:ea typeface="Quicksand Bold"/>
                <a:cs typeface="Quicksand Bold"/>
                <a:sym typeface="Quicksand Bold"/>
              </a:rPr>
              <a:t>cạp</a:t>
            </a:r>
            <a:endParaRPr lang="en-US" sz="2048" b="1" dirty="0"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30200" y="1720191"/>
            <a:ext cx="2107760" cy="42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2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KHÁC NHAU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95800" y="277763"/>
            <a:ext cx="10008689" cy="1287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77"/>
              </a:lnSpc>
              <a:spcBef>
                <a:spcPct val="0"/>
              </a:spcBef>
            </a:pPr>
            <a:r>
              <a:rPr lang="en-US" sz="4800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SO SÁNH GÀ TRỐNG VÀ VỊT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B43C03-4C98-9ECE-563D-455EC107D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320633"/>
            <a:ext cx="7035219" cy="7282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B49F84-2FB1-A21C-1F7A-B42CA6A84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14" b="90000" l="10000" r="90000">
                        <a14:foregroundMark x1="61000" y1="12571" x2="66429" y2="7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724584"/>
            <a:ext cx="8119318" cy="7009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4CD590-F903-1AC8-5719-57B6E4802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3432" y="1719471"/>
            <a:ext cx="4584589" cy="190821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C8D63A8-6453-A053-122B-D3B648A3431A}"/>
              </a:ext>
            </a:extLst>
          </p:cNvPr>
          <p:cNvSpPr/>
          <p:nvPr/>
        </p:nvSpPr>
        <p:spPr>
          <a:xfrm>
            <a:off x="1373231" y="1843123"/>
            <a:ext cx="4584963" cy="1905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463" y="0"/>
            <a:ext cx="18183537" cy="10475804"/>
            <a:chOff x="141871" y="3442640"/>
            <a:chExt cx="25705143" cy="13967740"/>
          </a:xfrm>
        </p:grpSpPr>
        <p:sp>
          <p:nvSpPr>
            <p:cNvPr id="3" name="Freeform 3"/>
            <p:cNvSpPr/>
            <p:nvPr/>
          </p:nvSpPr>
          <p:spPr>
            <a:xfrm>
              <a:off x="141871" y="3572520"/>
              <a:ext cx="25705143" cy="13707979"/>
            </a:xfrm>
            <a:custGeom>
              <a:avLst/>
              <a:gdLst/>
              <a:ahLst/>
              <a:cxnLst/>
              <a:rect l="l" t="t" r="r" b="b"/>
              <a:pathLst>
                <a:path w="25705143" h="16483423">
                  <a:moveTo>
                    <a:pt x="0" y="0"/>
                  </a:moveTo>
                  <a:lnTo>
                    <a:pt x="25705143" y="0"/>
                  </a:lnTo>
                  <a:lnTo>
                    <a:pt x="25705143" y="16483423"/>
                  </a:lnTo>
                  <a:lnTo>
                    <a:pt x="0" y="16483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5888942" y="9330475"/>
              <a:ext cx="4716645" cy="8079905"/>
            </a:xfrm>
            <a:custGeom>
              <a:avLst/>
              <a:gdLst/>
              <a:ahLst/>
              <a:cxnLst/>
              <a:rect l="l" t="t" r="r" b="b"/>
              <a:pathLst>
                <a:path w="4716645" h="8079906">
                  <a:moveTo>
                    <a:pt x="0" y="0"/>
                  </a:moveTo>
                  <a:lnTo>
                    <a:pt x="4716645" y="0"/>
                  </a:lnTo>
                  <a:lnTo>
                    <a:pt x="4716645" y="8079906"/>
                  </a:lnTo>
                  <a:lnTo>
                    <a:pt x="0" y="8079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984320" y="9530988"/>
              <a:ext cx="4449944" cy="7806921"/>
            </a:xfrm>
            <a:custGeom>
              <a:avLst/>
              <a:gdLst/>
              <a:ahLst/>
              <a:cxnLst/>
              <a:rect l="l" t="t" r="r" b="b"/>
              <a:pathLst>
                <a:path w="4449945" h="7806921">
                  <a:moveTo>
                    <a:pt x="0" y="0"/>
                  </a:moveTo>
                  <a:lnTo>
                    <a:pt x="4449945" y="0"/>
                  </a:lnTo>
                  <a:lnTo>
                    <a:pt x="4449945" y="7806922"/>
                  </a:lnTo>
                  <a:lnTo>
                    <a:pt x="0" y="7806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6882479" y="3442640"/>
              <a:ext cx="2653627" cy="2394899"/>
            </a:xfrm>
            <a:custGeom>
              <a:avLst/>
              <a:gdLst/>
              <a:ahLst/>
              <a:cxnLst/>
              <a:rect l="l" t="t" r="r" b="b"/>
              <a:pathLst>
                <a:path w="2653628" h="2394899">
                  <a:moveTo>
                    <a:pt x="0" y="0"/>
                  </a:moveTo>
                  <a:lnTo>
                    <a:pt x="2653628" y="0"/>
                  </a:lnTo>
                  <a:lnTo>
                    <a:pt x="2653628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7476386" y="3552543"/>
              <a:ext cx="3095185" cy="2394899"/>
            </a:xfrm>
            <a:custGeom>
              <a:avLst/>
              <a:gdLst/>
              <a:ahLst/>
              <a:cxnLst/>
              <a:rect l="l" t="t" r="r" b="b"/>
              <a:pathLst>
                <a:path w="3095185" h="2394899">
                  <a:moveTo>
                    <a:pt x="0" y="0"/>
                  </a:moveTo>
                  <a:lnTo>
                    <a:pt x="3095185" y="0"/>
                  </a:lnTo>
                  <a:lnTo>
                    <a:pt x="3095185" y="2394899"/>
                  </a:lnTo>
                  <a:lnTo>
                    <a:pt x="0" y="2394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4419600" y="495093"/>
            <a:ext cx="10008689" cy="508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12"/>
              </a:lnSpc>
              <a:spcBef>
                <a:spcPct val="0"/>
              </a:spcBef>
            </a:pPr>
            <a:r>
              <a:rPr lang="en-US" sz="11700" b="1" dirty="0" err="1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Trò</a:t>
            </a:r>
            <a:r>
              <a:rPr lang="en-US" sz="11700" b="1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11700" b="1" dirty="0" err="1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chơi</a:t>
            </a:r>
            <a:r>
              <a:rPr lang="en-US" sz="11700" b="1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:</a:t>
            </a:r>
          </a:p>
          <a:p>
            <a:pPr marL="0" lvl="0" indent="0" algn="ctr">
              <a:lnSpc>
                <a:spcPts val="13612"/>
              </a:lnSpc>
              <a:spcBef>
                <a:spcPct val="0"/>
              </a:spcBef>
            </a:pPr>
            <a:r>
              <a:rPr lang="en-US" sz="9723" b="1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Ai </a:t>
            </a:r>
            <a:r>
              <a:rPr lang="en-US" sz="9723" b="1" dirty="0" err="1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chọn</a:t>
            </a:r>
            <a:r>
              <a:rPr lang="en-US" sz="9723" b="1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9723" b="1" dirty="0" err="1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đúng</a:t>
            </a:r>
            <a:r>
              <a:rPr lang="en-US" sz="9723" b="1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</a:p>
          <a:p>
            <a:pPr marL="0" lvl="0" indent="0" algn="ctr">
              <a:lnSpc>
                <a:spcPts val="13612"/>
              </a:lnSpc>
              <a:spcBef>
                <a:spcPct val="0"/>
              </a:spcBef>
            </a:pPr>
            <a:endParaRPr lang="en-US" sz="9600" dirty="0">
              <a:solidFill>
                <a:srgbClr val="2E5D4B"/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</p:txBody>
      </p:sp>
      <p:pic>
        <p:nvPicPr>
          <p:cNvPr id="8" name="nhạc chơi trò chơi (1)">
            <a:hlinkClick r:id="" action="ppaction://media"/>
            <a:extLst>
              <a:ext uri="{FF2B5EF4-FFF2-40B4-BE49-F238E27FC236}">
                <a16:creationId xmlns:a16="http://schemas.microsoft.com/office/drawing/2014/main" id="{A0508D7F-78D8-0A9A-7879-9CD310E03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14133" y="2925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123182"/>
          </a:xfrm>
          <a:custGeom>
            <a:avLst/>
            <a:gdLst/>
            <a:ahLst/>
            <a:cxnLst/>
            <a:rect l="l" t="t" r="r" b="b"/>
            <a:pathLst>
              <a:path w="25718158" h="14209282">
                <a:moveTo>
                  <a:pt x="0" y="0"/>
                </a:moveTo>
                <a:lnTo>
                  <a:pt x="25718157" y="0"/>
                </a:lnTo>
                <a:lnTo>
                  <a:pt x="25718157" y="14209282"/>
                </a:lnTo>
                <a:lnTo>
                  <a:pt x="0" y="1420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2511876" y="-500397"/>
            <a:ext cx="13264249" cy="1529097"/>
            <a:chOff x="0" y="0"/>
            <a:chExt cx="17685665" cy="2038796"/>
          </a:xfrm>
        </p:grpSpPr>
        <p:sp>
          <p:nvSpPr>
            <p:cNvPr id="8" name="Freeform 8"/>
            <p:cNvSpPr/>
            <p:nvPr/>
          </p:nvSpPr>
          <p:spPr>
            <a:xfrm>
              <a:off x="10907890" y="0"/>
              <a:ext cx="3801951" cy="2038796"/>
            </a:xfrm>
            <a:custGeom>
              <a:avLst/>
              <a:gdLst/>
              <a:ahLst/>
              <a:cxnLst/>
              <a:rect l="l" t="t" r="r" b="b"/>
              <a:pathLst>
                <a:path w="3801951" h="2038796">
                  <a:moveTo>
                    <a:pt x="0" y="0"/>
                  </a:moveTo>
                  <a:lnTo>
                    <a:pt x="3801950" y="0"/>
                  </a:lnTo>
                  <a:lnTo>
                    <a:pt x="3801950" y="2038796"/>
                  </a:lnTo>
                  <a:lnTo>
                    <a:pt x="0" y="203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91845" y="0"/>
              <a:ext cx="3369911" cy="2038796"/>
            </a:xfrm>
            <a:custGeom>
              <a:avLst/>
              <a:gdLst/>
              <a:ahLst/>
              <a:cxnLst/>
              <a:rect l="l" t="t" r="r" b="b"/>
              <a:pathLst>
                <a:path w="3369911" h="2038796">
                  <a:moveTo>
                    <a:pt x="0" y="0"/>
                  </a:moveTo>
                  <a:lnTo>
                    <a:pt x="3369910" y="0"/>
                  </a:lnTo>
                  <a:lnTo>
                    <a:pt x="3369910" y="2038796"/>
                  </a:lnTo>
                  <a:lnTo>
                    <a:pt x="0" y="203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33400" y="4037428"/>
            <a:ext cx="16835461" cy="2212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CẢM ƠN CÁC BÉ!</a:t>
            </a:r>
          </a:p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E5D4B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HẸN GẶP LẠI TRONG BÀI HỌC TIẾP THEO!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186</Words>
  <Application>Microsoft Office PowerPoint</Application>
  <PresentationFormat>Custom</PresentationFormat>
  <Paragraphs>29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Quicksand</vt:lpstr>
      <vt:lpstr>Arial</vt:lpstr>
      <vt:lpstr>Times New Roman</vt:lpstr>
      <vt:lpstr>Quicksand Bold</vt:lpstr>
      <vt:lpstr>Marykate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diện Gà Trống &amp; Vịt</dc:title>
  <dc:creator>Admin</dc:creator>
  <cp:lastModifiedBy>Admin</cp:lastModifiedBy>
  <cp:revision>10</cp:revision>
  <dcterms:created xsi:type="dcterms:W3CDTF">2006-08-16T00:00:00Z</dcterms:created>
  <dcterms:modified xsi:type="dcterms:W3CDTF">2026-05-08T02:04:29Z</dcterms:modified>
  <dc:identifier>DAHIxT077BM</dc:identifier>
</cp:coreProperties>
</file>