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6"/>
  </p:notesMasterIdLst>
  <p:sldIdLst>
    <p:sldId id="265" r:id="rId2"/>
    <p:sldId id="257" r:id="rId3"/>
    <p:sldId id="303" r:id="rId4"/>
    <p:sldId id="304" r:id="rId5"/>
    <p:sldId id="307" r:id="rId6"/>
    <p:sldId id="305" r:id="rId7"/>
    <p:sldId id="308" r:id="rId8"/>
    <p:sldId id="258" r:id="rId9"/>
    <p:sldId id="263" r:id="rId10"/>
    <p:sldId id="309" r:id="rId11"/>
    <p:sldId id="259" r:id="rId12"/>
    <p:sldId id="260" r:id="rId13"/>
    <p:sldId id="261" r:id="rId14"/>
    <p:sldId id="262" r:id="rId15"/>
  </p:sldIdLst>
  <p:sldSz cx="14630400" cy="8229600"/>
  <p:notesSz cx="8229600" cy="14630400"/>
  <p:embeddedFontLst>
    <p:embeddedFont>
      <p:font typeface="Geist" panose="020B060402020202020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10"/>
  </p:normalViewPr>
  <p:slideViewPr>
    <p:cSldViewPr snapToGrid="0" snapToObjects="1">
      <p:cViewPr>
        <p:scale>
          <a:sx n="80" d="100"/>
          <a:sy n="80" d="100"/>
        </p:scale>
        <p:origin x="1068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3241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1E37F6-3BCE-7E6B-9339-75F5A62A6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19BA77-7F92-29FE-7A75-806127C19E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566E08-9D36-A856-C577-90F1238AAF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024A3A-A72C-48E8-662F-7F97D99984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718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A35F2-4002-600F-CB3E-B0D9535EC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C22589-CB27-AE9E-24EF-C130FEB611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824113-D7C6-B302-02A0-DB64044CAD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F30BD-37AB-DE9C-50AF-3ED945D5B3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774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AD3E6A-1A81-9A6D-F1A9-3B59F7FDBA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3C19B9-A7BE-4C58-2BDE-1ACF5C094E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CD23C1-A030-164A-981E-CE1D752326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F7D84F-B3B4-B049-AA18-165FE384A0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425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364E58-FE60-4F27-8BEF-6FADBA04B824}" type="datetimeFigureOut">
              <a:rPr lang="vi-VN"/>
              <a:t>14/11/2025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295B2-3A15-4415-80E9-AC1DD8443ABA}" type="slidenum">
              <a:rPr lang="vi-VN" altLang="en-US"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742462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sv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5.sv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sv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9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43.jp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png"/><Relationship Id="rId7" Type="http://schemas.openxmlformats.org/officeDocument/2006/relationships/slide" Target="slide7.xml"/><Relationship Id="rId2" Type="http://schemas.openxmlformats.org/officeDocument/2006/relationships/slide" Target="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openxmlformats.org/officeDocument/2006/relationships/slide" Target="slide5.xml"/><Relationship Id="rId4" Type="http://schemas.microsoft.com/office/2007/relationships/hdphoto" Target="../media/hdphoto1.wdp"/><Relationship Id="rId9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slide" Target="slide4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slide" Target="slide4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A4F105-C934-278F-66D3-889716F28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C923D638-61D6-BBD0-3DEF-B9E2C6C15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979" y="0"/>
            <a:ext cx="5760720" cy="8229600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1F0754CC-E32A-A851-AD5D-CBE19B881C61}"/>
              </a:ext>
            </a:extLst>
          </p:cNvPr>
          <p:cNvSpPr/>
          <p:nvPr/>
        </p:nvSpPr>
        <p:spPr>
          <a:xfrm>
            <a:off x="5854148" y="1283137"/>
            <a:ext cx="7982463" cy="21796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6747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        </a:t>
            </a:r>
            <a:r>
              <a:rPr lang="en-US" sz="4000" b="1" dirty="0">
                <a:solidFill>
                  <a:srgbClr val="006747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GIÁO DỤC STEAM 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🌱</a:t>
            </a:r>
            <a:r>
              <a:rPr lang="en-US" sz="4000" b="1" dirty="0">
                <a:solidFill>
                  <a:srgbClr val="006747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 —   </a:t>
            </a:r>
            <a:r>
              <a:rPr lang="en-US" sz="4000" b="1" dirty="0" err="1">
                <a:solidFill>
                  <a:srgbClr val="006747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Khám</a:t>
            </a:r>
            <a:r>
              <a:rPr lang="en-US" sz="4000" b="1" dirty="0">
                <a:solidFill>
                  <a:srgbClr val="006747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 phá thùng đựng </a:t>
            </a:r>
            <a:r>
              <a:rPr lang="en-US" sz="4000" b="1" dirty="0" err="1">
                <a:solidFill>
                  <a:srgbClr val="006747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rác</a:t>
            </a:r>
            <a:r>
              <a:rPr lang="en-US" sz="4000" b="1" dirty="0">
                <a:solidFill>
                  <a:srgbClr val="006747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                     (Quy trình 5E)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6D1B7410-86B8-6757-FF50-9C7C1A7D370C}"/>
              </a:ext>
            </a:extLst>
          </p:cNvPr>
          <p:cNvSpPr/>
          <p:nvPr/>
        </p:nvSpPr>
        <p:spPr>
          <a:xfrm>
            <a:off x="6280191" y="3802975"/>
            <a:ext cx="6153662" cy="5805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25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rPr lang="en-US" sz="1400" dirty="0">
                <a:solidFill>
                  <a:srgbClr val="C0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                                         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Lĩnh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vực: Phát triển nhận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lnSpc>
                <a:spcPts val="225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                         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Chủ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đề: Gia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đình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- Đồ dùng gia đình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ts val="225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                             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Đối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tượng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5–6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tuổi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lnSpc>
                <a:spcPts val="225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gian: 30–40 phút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0980A503-52D6-335F-650D-F9C70491238B}"/>
              </a:ext>
            </a:extLst>
          </p:cNvPr>
          <p:cNvSpPr/>
          <p:nvPr/>
        </p:nvSpPr>
        <p:spPr>
          <a:xfrm>
            <a:off x="6380921" y="4638675"/>
            <a:ext cx="678842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endParaRPr lang="en-US" sz="1750" dirty="0">
              <a:solidFill>
                <a:srgbClr val="4B4A4A"/>
              </a:solidFill>
              <a:latin typeface="Times New Roman" panose="02020603050405020304" pitchFamily="18" charset="0"/>
              <a:ea typeface="Geist" pitchFamily="34" charset="-122"/>
              <a:cs typeface="Times New Roman" panose="02020603050405020304" pitchFamily="18" charset="0"/>
            </a:endParaRPr>
          </a:p>
          <a:p>
            <a:pPr marL="0" indent="0" algn="ctr">
              <a:lnSpc>
                <a:spcPts val="285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rPr lang="en-US" sz="1750" dirty="0">
                <a:solidFill>
                  <a:srgbClr val="C00000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         </a:t>
            </a:r>
          </a:p>
          <a:p>
            <a:pPr marL="0" indent="0" algn="ctr">
              <a:lnSpc>
                <a:spcPts val="285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rPr lang="en-US" sz="1750" dirty="0">
                <a:solidFill>
                  <a:srgbClr val="C00000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                   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Giáo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viên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thực hiện: Trần Thị Mai Nhung</a:t>
            </a:r>
          </a:p>
          <a:p>
            <a:pPr marL="0" indent="0" algn="ctr">
              <a:lnSpc>
                <a:spcPts val="285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                                      Hà Hải Yến.</a:t>
            </a:r>
          </a:p>
          <a:p>
            <a:pPr marL="0" indent="0" algn="ctr">
              <a:lnSpc>
                <a:spcPts val="285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                                        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 1" descr="preencoded.png">
            <a:extLst>
              <a:ext uri="{FF2B5EF4-FFF2-40B4-BE49-F238E27FC236}">
                <a16:creationId xmlns:a16="http://schemas.microsoft.com/office/drawing/2014/main" id="{3E9E3B98-97B9-3151-BAD1-553FCC3C98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7004" y="5600819"/>
            <a:ext cx="283488" cy="226814"/>
          </a:xfrm>
          <a:prstGeom prst="rect">
            <a:avLst/>
          </a:prstGeom>
        </p:spPr>
      </p:pic>
      <p:sp>
        <p:nvSpPr>
          <p:cNvPr id="8" name="Text 4">
            <a:extLst>
              <a:ext uri="{FF2B5EF4-FFF2-40B4-BE49-F238E27FC236}">
                <a16:creationId xmlns:a16="http://schemas.microsoft.com/office/drawing/2014/main" id="{111B111D-81BF-048A-8759-12EDCCD910AA}"/>
              </a:ext>
            </a:extLst>
          </p:cNvPr>
          <p:cNvSpPr/>
          <p:nvPr/>
        </p:nvSpPr>
        <p:spPr>
          <a:xfrm>
            <a:off x="7017306" y="5509923"/>
            <a:ext cx="659249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</p:spTree>
    <p:extLst>
      <p:ext uri="{BB962C8B-B14F-4D97-AF65-F5344CB8AC3E}">
        <p14:creationId xmlns:p14="http://schemas.microsoft.com/office/powerpoint/2010/main" val="137481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09EDA6-D524-9D65-D6E6-C600897B0B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8A5DA10A-56A4-B7D9-8C0D-507E317F3845}"/>
              </a:ext>
            </a:extLst>
          </p:cNvPr>
          <p:cNvSpPr/>
          <p:nvPr/>
        </p:nvSpPr>
        <p:spPr>
          <a:xfrm>
            <a:off x="793790" y="718899"/>
            <a:ext cx="5209699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endParaRPr lang="en-US" sz="3100" dirty="0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408A255C-F8D4-6F0F-4FB1-7975F8936F28}"/>
              </a:ext>
            </a:extLst>
          </p:cNvPr>
          <p:cNvSpPr/>
          <p:nvPr/>
        </p:nvSpPr>
        <p:spPr>
          <a:xfrm flipV="1">
            <a:off x="793790" y="464820"/>
            <a:ext cx="13042821" cy="1812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250" dirty="0"/>
          </a:p>
        </p:txBody>
      </p:sp>
      <p:sp>
        <p:nvSpPr>
          <p:cNvPr id="5" name="Shape 2">
            <a:extLst>
              <a:ext uri="{FF2B5EF4-FFF2-40B4-BE49-F238E27FC236}">
                <a16:creationId xmlns:a16="http://schemas.microsoft.com/office/drawing/2014/main" id="{AC143AA7-7CF1-6D1B-3C16-1324FFE32746}"/>
              </a:ext>
            </a:extLst>
          </p:cNvPr>
          <p:cNvSpPr/>
          <p:nvPr/>
        </p:nvSpPr>
        <p:spPr>
          <a:xfrm>
            <a:off x="2950726" y="6601539"/>
            <a:ext cx="158710" cy="158710"/>
          </a:xfrm>
          <a:prstGeom prst="roundRect">
            <a:avLst>
              <a:gd name="adj" fmla="val 11523"/>
            </a:avLst>
          </a:prstGeom>
          <a:solidFill>
            <a:srgbClr val="004D35"/>
          </a:solidFill>
          <a:ln/>
        </p:spPr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ED615671-A1D0-080D-A692-561FF43483F8}"/>
              </a:ext>
            </a:extLst>
          </p:cNvPr>
          <p:cNvSpPr/>
          <p:nvPr/>
        </p:nvSpPr>
        <p:spPr>
          <a:xfrm>
            <a:off x="3170396" y="6601539"/>
            <a:ext cx="565071" cy="1588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2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An toàn</a:t>
            </a:r>
            <a:endParaRPr lang="en-US" sz="1250" dirty="0"/>
          </a:p>
        </p:txBody>
      </p:sp>
      <p:sp>
        <p:nvSpPr>
          <p:cNvPr id="7" name="Shape 4">
            <a:extLst>
              <a:ext uri="{FF2B5EF4-FFF2-40B4-BE49-F238E27FC236}">
                <a16:creationId xmlns:a16="http://schemas.microsoft.com/office/drawing/2014/main" id="{D094391C-7060-6ED7-6852-8DF375D487DB}"/>
              </a:ext>
            </a:extLst>
          </p:cNvPr>
          <p:cNvSpPr/>
          <p:nvPr/>
        </p:nvSpPr>
        <p:spPr>
          <a:xfrm>
            <a:off x="5018246" y="6601539"/>
            <a:ext cx="158710" cy="158710"/>
          </a:xfrm>
          <a:prstGeom prst="roundRect">
            <a:avLst>
              <a:gd name="adj" fmla="val 11523"/>
            </a:avLst>
          </a:prstGeom>
          <a:solidFill>
            <a:srgbClr val="006445"/>
          </a:solidFill>
          <a:ln/>
        </p:spPr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6C186D1A-D305-A61A-B31D-3C6DE76F0FA2}"/>
              </a:ext>
            </a:extLst>
          </p:cNvPr>
          <p:cNvSpPr/>
          <p:nvPr/>
        </p:nvSpPr>
        <p:spPr>
          <a:xfrm>
            <a:off x="5237917" y="6601539"/>
            <a:ext cx="461248" cy="1588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2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Dễ lau</a:t>
            </a:r>
            <a:endParaRPr lang="en-US" sz="1250" dirty="0"/>
          </a:p>
        </p:txBody>
      </p:sp>
      <p:sp>
        <p:nvSpPr>
          <p:cNvPr id="9" name="Shape 6">
            <a:extLst>
              <a:ext uri="{FF2B5EF4-FFF2-40B4-BE49-F238E27FC236}">
                <a16:creationId xmlns:a16="http://schemas.microsoft.com/office/drawing/2014/main" id="{D69E1A5B-370B-E595-47FD-CC1E45E43E14}"/>
              </a:ext>
            </a:extLst>
          </p:cNvPr>
          <p:cNvSpPr/>
          <p:nvPr/>
        </p:nvSpPr>
        <p:spPr>
          <a:xfrm>
            <a:off x="6981944" y="6601539"/>
            <a:ext cx="158710" cy="158710"/>
          </a:xfrm>
          <a:prstGeom prst="roundRect">
            <a:avLst>
              <a:gd name="adj" fmla="val 11523"/>
            </a:avLst>
          </a:prstGeom>
          <a:solidFill>
            <a:srgbClr val="007C56"/>
          </a:solidFill>
          <a:ln/>
        </p:spPr>
      </p:sp>
      <p:sp>
        <p:nvSpPr>
          <p:cNvPr id="10" name="Text 7">
            <a:extLst>
              <a:ext uri="{FF2B5EF4-FFF2-40B4-BE49-F238E27FC236}">
                <a16:creationId xmlns:a16="http://schemas.microsoft.com/office/drawing/2014/main" id="{82B842FF-0906-56B4-5851-6037ED0A6477}"/>
              </a:ext>
            </a:extLst>
          </p:cNvPr>
          <p:cNvSpPr/>
          <p:nvPr/>
        </p:nvSpPr>
        <p:spPr>
          <a:xfrm>
            <a:off x="7201614" y="6601539"/>
            <a:ext cx="287298" cy="1588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2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Bền</a:t>
            </a:r>
            <a:endParaRPr lang="en-US" sz="1250" dirty="0"/>
          </a:p>
        </p:txBody>
      </p:sp>
      <p:sp>
        <p:nvSpPr>
          <p:cNvPr id="11" name="Text 8">
            <a:extLst>
              <a:ext uri="{FF2B5EF4-FFF2-40B4-BE49-F238E27FC236}">
                <a16:creationId xmlns:a16="http://schemas.microsoft.com/office/drawing/2014/main" id="{BEF2F8E2-E893-6919-1A1B-E573CBE5312B}"/>
              </a:ext>
            </a:extLst>
          </p:cNvPr>
          <p:cNvSpPr/>
          <p:nvPr/>
        </p:nvSpPr>
        <p:spPr>
          <a:xfrm>
            <a:off x="793790" y="7329358"/>
            <a:ext cx="13042821" cy="1812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endParaRPr lang="en-US" sz="125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E48C57B-C106-6BCF-766D-F8E522C7C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81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1999" y="590907"/>
            <a:ext cx="10702885" cy="671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Hoạt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động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 2: Khám phá chất liệu làm thùng rác</a:t>
            </a:r>
            <a:endParaRPr lang="en-US" sz="4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51999" y="1692116"/>
            <a:ext cx="13126402" cy="343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Hoạt động thí nghiệm nhỏ: cho trẻ quan sát và thử nghiệm các vật liệu để tìm hiểu ưu — nhược điểm.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1999" y="2277666"/>
            <a:ext cx="537210" cy="53721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557814" y="2405182"/>
            <a:ext cx="2686050" cy="335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b="1" dirty="0">
                <a:solidFill>
                  <a:srgbClr val="4B4A4A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Nhựa (Plastic)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557814" y="2869763"/>
            <a:ext cx="3390543" cy="6877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Dễ lau, nhẹ, nhưng có thể nứt và khó phân hủy.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16962" y="2277666"/>
            <a:ext cx="537210" cy="53721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022777" y="2405182"/>
            <a:ext cx="2686050" cy="335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b="1" dirty="0">
                <a:solidFill>
                  <a:srgbClr val="4B4A4A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Kim loại (Metal)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6022777" y="2869763"/>
            <a:ext cx="3390543" cy="6877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Chắc, bền; nhưng nặng và có thể rỉ nếu ướt.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81924" y="2277666"/>
            <a:ext cx="537210" cy="537210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0487739" y="2405182"/>
            <a:ext cx="3390543" cy="6715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b="1" dirty="0">
                <a:solidFill>
                  <a:srgbClr val="4B4A4A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Vật liệu khác (vải, giấy cứng)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7"/>
          <p:cNvSpPr/>
          <p:nvPr/>
        </p:nvSpPr>
        <p:spPr>
          <a:xfrm>
            <a:off x="10487739" y="3205520"/>
            <a:ext cx="3390543" cy="6877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Không phù hợp cho rác ướt — dễ thấm nước.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8"/>
          <p:cNvSpPr/>
          <p:nvPr/>
        </p:nvSpPr>
        <p:spPr>
          <a:xfrm>
            <a:off x="751999" y="4134922"/>
            <a:ext cx="13126402" cy="343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Thử nghiệm đơn giản: xịt nước lên mẫu vật liệu để trẻ quan sát “thấm hay không thấm?”.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50581" y="4859179"/>
            <a:ext cx="2578656" cy="2578656"/>
          </a:xfrm>
          <a:prstGeom prst="rect">
            <a:avLst/>
          </a:prstGeom>
        </p:spPr>
      </p:pic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01044" y="4859179"/>
            <a:ext cx="2578656" cy="25786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17090" y="2594113"/>
            <a:ext cx="5486399" cy="735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6000" b="1" dirty="0">
                <a:solidFill>
                  <a:srgbClr val="006747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E3. Giải thích (5–7 phút)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1" y="3508513"/>
            <a:ext cx="7366236" cy="6062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anose="020B0604020202020204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anose="020B0604020202020204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anose="020B0604020202020204" charset="0"/>
                <a:cs typeface="Times New Roman" panose="02020603050405020304" pitchFamily="18" charset="0"/>
              </a:rPr>
              <a:t>giới</a:t>
            </a: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anose="020B0604020202020204" charset="0"/>
                <a:cs typeface="Times New Roman" panose="02020603050405020304" pitchFamily="18" charset="0"/>
              </a:rPr>
              <a:t>thiệu</a:t>
            </a: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anose="020B0604020202020204" charset="0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anose="020B0604020202020204" charset="0"/>
                <a:cs typeface="Times New Roman" panose="02020603050405020304" pitchFamily="18" charset="0"/>
              </a:rPr>
              <a:t>ghi</a:t>
            </a: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anose="020B0604020202020204" charset="0"/>
                <a:cs typeface="Times New Roman" panose="02020603050405020304" pitchFamily="18" charset="0"/>
              </a:rPr>
              <a:t>chép</a:t>
            </a: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anose="020B0604020202020204" charset="0"/>
                <a:cs typeface="Times New Roman" panose="02020603050405020304" pitchFamily="18" charset="0"/>
              </a:rPr>
              <a:t>kết</a:t>
            </a: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anose="020B0604020202020204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anose="020B0604020202020204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anose="020B0604020202020204" charset="0"/>
                <a:cs typeface="Times New Roman" panose="02020603050405020304" pitchFamily="18" charset="0"/>
              </a:rPr>
              <a:t>sát</a:t>
            </a: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anose="020B0604020202020204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anose="020B0604020202020204" charset="0"/>
                <a:cs typeface="Times New Roman" panose="02020603050405020304" pitchFamily="18" charset="0"/>
              </a:rPr>
              <a:t>cấu</a:t>
            </a: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anose="020B0604020202020204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anose="020B060402020202020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anose="020B0604020202020204" charset="0"/>
                <a:cs typeface="Times New Roman" panose="02020603050405020304" pitchFamily="18" charset="0"/>
              </a:rPr>
              <a:t>thùng</a:t>
            </a: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anose="020B0604020202020204" charset="0"/>
                <a:cs typeface="Times New Roman" panose="02020603050405020304" pitchFamily="18" charset="0"/>
              </a:rPr>
              <a:t>rác</a:t>
            </a: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anose="020B0604020202020204" charset="0"/>
                <a:cs typeface="Times New Roman" panose="02020603050405020304" pitchFamily="18" charset="0"/>
              </a:rPr>
              <a:t>.</a:t>
            </a:r>
          </a:p>
          <a:p>
            <a:pPr marL="0" indent="0" algn="l">
              <a:lnSpc>
                <a:spcPts val="2000"/>
              </a:lnSpc>
              <a:buNone/>
            </a:pPr>
            <a:endParaRPr lang="en-US" sz="1250" dirty="0">
              <a:solidFill>
                <a:srgbClr val="4B4A4A"/>
              </a:solidFill>
              <a:latin typeface="Geist" pitchFamily="34" charset="0"/>
              <a:ea typeface="Geist" pitchFamily="34" charset="-122"/>
              <a:cs typeface="Geist" pitchFamily="34" charset="-120"/>
            </a:endParaRPr>
          </a:p>
          <a:p>
            <a:pPr marL="0" indent="0" algn="l">
              <a:lnSpc>
                <a:spcPts val="2000"/>
              </a:lnSpc>
              <a:buNone/>
            </a:pP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giới</a:t>
            </a: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thiệu</a:t>
            </a: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ghi</a:t>
            </a: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chép</a:t>
            </a: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kết</a:t>
            </a: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quả</a:t>
            </a: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thử</a:t>
            </a: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nghiệm</a:t>
            </a: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chất</a:t>
            </a: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liệu</a:t>
            </a: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thùng</a:t>
            </a: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rác</a:t>
            </a: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3170396" y="6601539"/>
            <a:ext cx="565071" cy="1588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endParaRPr lang="en-US" sz="1250" dirty="0"/>
          </a:p>
        </p:txBody>
      </p:sp>
      <p:sp>
        <p:nvSpPr>
          <p:cNvPr id="11" name="Text 8"/>
          <p:cNvSpPr/>
          <p:nvPr/>
        </p:nvSpPr>
        <p:spPr>
          <a:xfrm>
            <a:off x="793790" y="7256502"/>
            <a:ext cx="1304282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25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3528A24-AFDD-BCB8-4742-68EACE883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6071" y="697527"/>
            <a:ext cx="5486399" cy="63109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43414"/>
            <a:ext cx="6709529" cy="637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6000" b="1" dirty="0">
                <a:solidFill>
                  <a:srgbClr val="006747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E4. Ứng dụng &amp; Mở rộng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1689616"/>
            <a:ext cx="13042821" cy="326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4000" b="1" i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Trò chơi: </a:t>
            </a:r>
            <a:r>
              <a:rPr lang="en-US" sz="4000" b="1" i="1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“Phân loại rác siêu </a:t>
            </a:r>
            <a:r>
              <a:rPr lang="en-US" sz="4000" b="1" i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tốc”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93790" y="2245876"/>
            <a:ext cx="4211479" cy="2334458"/>
          </a:xfrm>
          <a:prstGeom prst="roundRect">
            <a:avLst>
              <a:gd name="adj" fmla="val 7870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1005483" y="2457569"/>
            <a:ext cx="612338" cy="612338"/>
          </a:xfrm>
          <a:prstGeom prst="roundRect">
            <a:avLst>
              <a:gd name="adj" fmla="val 14931436"/>
            </a:avLst>
          </a:prstGeom>
          <a:solidFill>
            <a:srgbClr val="006747"/>
          </a:solidFill>
          <a:ln/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73837" y="2625923"/>
            <a:ext cx="275511" cy="275511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005483" y="3273981"/>
            <a:ext cx="255174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3000" b="1" dirty="0">
                <a:solidFill>
                  <a:srgbClr val="4B4A4A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Luật chơi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1005483" y="3715226"/>
            <a:ext cx="3788093" cy="653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Nhặt</a:t>
            </a: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rác</a:t>
            </a: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(giấy, chai nhựa, thức ăn) — trẻ chạy </a:t>
            </a:r>
            <a:r>
              <a:rPr lang="en-US" sz="20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phân</a:t>
            </a: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loại</a:t>
            </a: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rác</a:t>
            </a: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theo</a:t>
            </a: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đúng</a:t>
            </a: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ký</a:t>
            </a: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hiệu</a:t>
            </a: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thùng</a:t>
            </a: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rác</a:t>
            </a: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5209342" y="2245876"/>
            <a:ext cx="4211598" cy="2334458"/>
          </a:xfrm>
          <a:prstGeom prst="roundRect">
            <a:avLst>
              <a:gd name="adj" fmla="val 7870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5421035" y="2457569"/>
            <a:ext cx="612338" cy="612338"/>
          </a:xfrm>
          <a:prstGeom prst="roundRect">
            <a:avLst>
              <a:gd name="adj" fmla="val 14931436"/>
            </a:avLst>
          </a:prstGeom>
          <a:solidFill>
            <a:srgbClr val="006747"/>
          </a:solidFill>
          <a:ln/>
        </p:spPr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89389" y="2625923"/>
            <a:ext cx="275511" cy="275511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5421035" y="3273981"/>
            <a:ext cx="255174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3000" b="1" dirty="0">
                <a:solidFill>
                  <a:srgbClr val="4B4A4A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Mục</a:t>
            </a:r>
            <a:r>
              <a:rPr lang="en-US" sz="2000" b="1" dirty="0">
                <a:solidFill>
                  <a:srgbClr val="4B4A4A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 tiêu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9"/>
          <p:cNvSpPr/>
          <p:nvPr/>
        </p:nvSpPr>
        <p:spPr>
          <a:xfrm>
            <a:off x="5421035" y="3715226"/>
            <a:ext cx="3788212" cy="653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Kích thích phản xạ nhanh, ghi nhớ màu và ý nghĩa phân loại.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hape 10"/>
          <p:cNvSpPr/>
          <p:nvPr/>
        </p:nvSpPr>
        <p:spPr>
          <a:xfrm>
            <a:off x="9625013" y="2245876"/>
            <a:ext cx="4211598" cy="2334458"/>
          </a:xfrm>
          <a:prstGeom prst="roundRect">
            <a:avLst>
              <a:gd name="adj" fmla="val 7870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15" name="Shape 11"/>
          <p:cNvSpPr/>
          <p:nvPr/>
        </p:nvSpPr>
        <p:spPr>
          <a:xfrm>
            <a:off x="9836706" y="2457569"/>
            <a:ext cx="612338" cy="612338"/>
          </a:xfrm>
          <a:prstGeom prst="roundRect">
            <a:avLst>
              <a:gd name="adj" fmla="val 14931436"/>
            </a:avLst>
          </a:prstGeom>
          <a:solidFill>
            <a:srgbClr val="006747"/>
          </a:solidFill>
          <a:ln/>
        </p:spPr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005060" y="2625923"/>
            <a:ext cx="275511" cy="275511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9836706" y="3273981"/>
            <a:ext cx="255174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3000" b="1" dirty="0">
                <a:solidFill>
                  <a:srgbClr val="4B4A4A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Mở rộng tại nhà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3"/>
          <p:cNvSpPr/>
          <p:nvPr/>
        </p:nvSpPr>
        <p:spPr>
          <a:xfrm>
            <a:off x="9836706" y="3715226"/>
            <a:ext cx="3788212" cy="653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Khuyến khích phụ huynh cho con phụ trách một thùng rác nhỏ trong nhà.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Image 4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06579" y="4942046"/>
            <a:ext cx="2994660" cy="2449711"/>
          </a:xfrm>
          <a:prstGeom prst="rect">
            <a:avLst/>
          </a:prstGeom>
        </p:spPr>
      </p:pic>
      <p:pic>
        <p:nvPicPr>
          <p:cNvPr id="19" name="video">
            <a:hlinkClick r:id="" action="ppaction://media"/>
            <a:extLst>
              <a:ext uri="{FF2B5EF4-FFF2-40B4-BE49-F238E27FC236}">
                <a16:creationId xmlns:a16="http://schemas.microsoft.com/office/drawing/2014/main" id="{9E028A8D-8211-20C5-7016-E23C8838CD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8454" y="8686115"/>
            <a:ext cx="255997" cy="56956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86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0303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0689" y="589836"/>
            <a:ext cx="10588823" cy="603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6000" b="1" dirty="0">
                <a:solidFill>
                  <a:srgbClr val="006747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E5. </a:t>
            </a:r>
            <a:r>
              <a:rPr lang="en-US" sz="6000" b="1" dirty="0" err="1">
                <a:solidFill>
                  <a:srgbClr val="006747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Đánh</a:t>
            </a:r>
            <a:r>
              <a:rPr lang="en-US" sz="6000" b="1" dirty="0">
                <a:solidFill>
                  <a:srgbClr val="006747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6747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giá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50689" y="1675686"/>
            <a:ext cx="2413159" cy="3015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b="1" dirty="0">
                <a:solidFill>
                  <a:srgbClr val="006747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Đánh giá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50689" y="2170271"/>
            <a:ext cx="7688937" cy="308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20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Cảm</a:t>
            </a: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sau</a:t>
            </a: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50689" y="2546747"/>
            <a:ext cx="7688937" cy="308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Hỏi phản hồi: Con nhớ màu thùng cho rác gì?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50689" y="2923223"/>
            <a:ext cx="7688937" cy="308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Ghi nhận khả năng thuyết trình ngắn của trẻ về </a:t>
            </a:r>
            <a:r>
              <a:rPr lang="en-US" sz="20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thùng</a:t>
            </a: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00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rác</a:t>
            </a:r>
            <a:r>
              <a:rPr lang="en-US" sz="200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.</a:t>
            </a:r>
          </a:p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200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Thông điệp mà trẻ muốn gửi gắm.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50689" y="3885963"/>
            <a:ext cx="7688937" cy="6193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Cảm ơn và lời nhắc gia đình: tiếp tục thực hành phân loại rác tại nhà để tạo thói quen xanh cho bé.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0" y="5172075"/>
            <a:ext cx="9104242" cy="15996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550"/>
              </a:lnSpc>
              <a:buNone/>
            </a:pPr>
            <a:r>
              <a:rPr lang="en-US" sz="52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             </a:t>
            </a:r>
            <a:r>
              <a:rPr lang="en-US" sz="10000" b="1" i="1" dirty="0">
                <a:solidFill>
                  <a:srgbClr val="006747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Thank you!</a:t>
            </a:r>
            <a:endParaRPr lang="en-US" sz="10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750689" y="7061240"/>
            <a:ext cx="13129022" cy="820341"/>
          </a:xfrm>
          <a:prstGeom prst="roundRect">
            <a:avLst>
              <a:gd name="adj" fmla="val 21181"/>
            </a:avLst>
          </a:prstGeom>
          <a:solidFill>
            <a:srgbClr val="B3FFE7"/>
          </a:solidFill>
          <a:ln/>
        </p:spPr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689" y="7354491"/>
            <a:ext cx="241221" cy="193000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1377910" y="7302460"/>
            <a:ext cx="12308800" cy="308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5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539F363-362F-381B-CAF8-AE86ACD0E0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4242" y="348019"/>
            <a:ext cx="5526157" cy="6423661"/>
          </a:xfrm>
          <a:prstGeom prst="rect">
            <a:avLst/>
          </a:prstGeom>
        </p:spPr>
      </p:pic>
      <p:pic>
        <p:nvPicPr>
          <p:cNvPr id="8" name="386_-Bài-Hát-Giữ-Gìn-Vệ-Sinh-Trường-Lớp-Chuyên-Đề-Đạo-Đức-Lớp-1-Cấp-Thành-Phố-Nhạc-Thiếu-Nhi-YouTube">
            <a:hlinkClick r:id="" action="ppaction://media"/>
            <a:extLst>
              <a:ext uri="{FF2B5EF4-FFF2-40B4-BE49-F238E27FC236}">
                <a16:creationId xmlns:a16="http://schemas.microsoft.com/office/drawing/2014/main" id="{A4C3F5B3-36CC-95D6-3015-45990867F1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797.285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flipH="1">
            <a:off x="13991510" y="7763827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65810"/>
            <a:ext cx="6246614" cy="637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6000" b="1" dirty="0">
                <a:solidFill>
                  <a:srgbClr val="006747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E1. Thu hút (2–3 phút)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2424351"/>
            <a:ext cx="4211479" cy="204073"/>
          </a:xfrm>
          <a:prstGeom prst="roundRect">
            <a:avLst>
              <a:gd name="adj" fmla="val 90032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676275" y="2832497"/>
            <a:ext cx="3437930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3200" b="1" dirty="0">
                <a:solidFill>
                  <a:srgbClr val="4B4A4A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Khởi động bằng trò chơi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997863" y="3273743"/>
            <a:ext cx="3803333" cy="980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Trò chơi: “Sợi dây yêu thương”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hape 4"/>
          <p:cNvSpPr/>
          <p:nvPr/>
        </p:nvSpPr>
        <p:spPr>
          <a:xfrm>
            <a:off x="5209342" y="2118122"/>
            <a:ext cx="4211598" cy="204073"/>
          </a:xfrm>
          <a:prstGeom prst="roundRect">
            <a:avLst>
              <a:gd name="adj" fmla="val 90032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413415" y="2526268"/>
            <a:ext cx="255174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3200" b="1" dirty="0">
                <a:solidFill>
                  <a:srgbClr val="4B4A4A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Gợi câu hỏi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5413415" y="2967514"/>
            <a:ext cx="3803452" cy="980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tạo</a:t>
            </a: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tình</a:t>
            </a: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huống</a:t>
            </a: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khuyến</a:t>
            </a: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khích trẻ trả </a:t>
            </a:r>
            <a:r>
              <a:rPr lang="en-US" sz="20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lời</a:t>
            </a: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:</a:t>
            </a:r>
          </a:p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- </a:t>
            </a:r>
            <a:r>
              <a:rPr lang="en-US" sz="20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Bỏ</a:t>
            </a: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rác</a:t>
            </a: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đâu</a:t>
            </a: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?</a:t>
            </a:r>
          </a:p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- </a:t>
            </a:r>
            <a:r>
              <a:rPr lang="en-US" sz="20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Phân</a:t>
            </a: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loại rác như thế </a:t>
            </a:r>
            <a:r>
              <a:rPr lang="en-US" sz="20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? - tạo tò </a:t>
            </a:r>
            <a:r>
              <a:rPr lang="en-US" sz="20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mò</a:t>
            </a: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9625013" y="1812012"/>
            <a:ext cx="4211598" cy="204073"/>
          </a:xfrm>
          <a:prstGeom prst="roundRect">
            <a:avLst>
              <a:gd name="adj" fmla="val 90032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829086" y="2220158"/>
            <a:ext cx="255174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3200" b="1" dirty="0">
                <a:solidFill>
                  <a:srgbClr val="4B4A4A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Giới thiệu chủ đề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9829086" y="2661404"/>
            <a:ext cx="3803452" cy="980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Giới thiệu: “Khám phá thùng đựng rác” - kích thích mong muốn khám phá.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age 0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8951" y="5192732"/>
            <a:ext cx="2827579" cy="2449711"/>
          </a:xfrm>
          <a:prstGeom prst="rect">
            <a:avLst/>
          </a:prstGeom>
        </p:spPr>
      </p:pic>
      <p:pic>
        <p:nvPicPr>
          <p:cNvPr id="13" name="Image 1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2781" y="5192732"/>
            <a:ext cx="2827579" cy="24497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D24602B-B298-3977-60D2-77A80D041A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238" y="5192732"/>
            <a:ext cx="3153967" cy="24497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07198A9-2BB4-2133-2DBC-3309881F35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8426" y="5963478"/>
            <a:ext cx="526774" cy="805070"/>
          </a:xfrm>
          <a:prstGeom prst="rect">
            <a:avLst/>
          </a:prstGeom>
        </p:spPr>
      </p:pic>
      <p:pic>
        <p:nvPicPr>
          <p:cNvPr id="14" name="Niềm Vui Của Em - Bé Candy Ngọc Hà - Nhạc Thiếu Nhi Sôi Động Hay Nhất 2022">
            <a:hlinkClick r:id="" action="ppaction://media"/>
            <a:extLst>
              <a:ext uri="{FF2B5EF4-FFF2-40B4-BE49-F238E27FC236}">
                <a16:creationId xmlns:a16="http://schemas.microsoft.com/office/drawing/2014/main" id="{341E9A88-56D1-1B2E-667D-9EBA4A3384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16930" y="-87312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13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4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9AA0F6-B663-49FC-BC8E-5AE914064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094108"/>
            <a:ext cx="10972800" cy="628325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C48D6B4-88A2-5643-6C30-E2D94FE9A948}"/>
              </a:ext>
            </a:extLst>
          </p:cNvPr>
          <p:cNvSpPr/>
          <p:nvPr/>
        </p:nvSpPr>
        <p:spPr>
          <a:xfrm>
            <a:off x="2827317" y="1984756"/>
            <a:ext cx="9328709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5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highlight>
                  <a:srgbClr val="FF0000"/>
                </a:highlight>
              </a:rPr>
              <a:t>Trò chơi </a:t>
            </a:r>
            <a:r>
              <a:rPr lang="vi-VN" sz="65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highlight>
                  <a:srgbClr val="FF0000"/>
                </a:highlight>
              </a:rPr>
              <a:t>“ </a:t>
            </a:r>
            <a:r>
              <a:rPr lang="en-US" sz="65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0000"/>
                </a:highlight>
              </a:rPr>
              <a:t>T</a:t>
            </a:r>
            <a:r>
              <a:rPr lang="vi-VN" sz="65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highlight>
                  <a:srgbClr val="FF0000"/>
                </a:highlight>
              </a:rPr>
              <a:t>úi mù</a:t>
            </a:r>
            <a:r>
              <a:rPr lang="en-US" sz="65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highlight>
                  <a:srgbClr val="FF0000"/>
                </a:highlight>
              </a:rPr>
              <a:t> bí ẩn</a:t>
            </a:r>
            <a:r>
              <a:rPr lang="vi-VN" sz="65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highlight>
                  <a:srgbClr val="FF0000"/>
                </a:highlight>
              </a:rPr>
              <a:t>”</a:t>
            </a:r>
            <a:endParaRPr lang="en-US" sz="65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highlight>
                <a:srgbClr val="FF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04428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4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id="{F39AA0F6-B663-49FC-BC8E-5AE914064E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7715" y1="39063" x2="62598" y2="47222"/>
                      </a14:backgroundRemoval>
                    </a14:imgEffect>
                  </a14:imgLayer>
                </a14:imgProps>
              </a:ext>
            </a:extLst>
          </a:blip>
          <a:srcRect l="51231" t="32887" r="30701" b="46801"/>
          <a:stretch/>
        </p:blipFill>
        <p:spPr>
          <a:xfrm>
            <a:off x="1580206" y="819150"/>
            <a:ext cx="4877743" cy="3486150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  <a:extLst>
              <a:ext uri="{FF2B5EF4-FFF2-40B4-BE49-F238E27FC236}">
                <a16:creationId xmlns:a16="http://schemas.microsoft.com/office/drawing/2014/main" id="{288F342E-1642-48FD-821F-8C228D5B2D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3500" y="447675"/>
            <a:ext cx="4552950" cy="3857625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id="{09B99926-8B67-4192-8D3B-5E21F20026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50898" y="4391025"/>
            <a:ext cx="4474177" cy="2952750"/>
          </a:xfrm>
          <a:prstGeom prst="rect">
            <a:avLst/>
          </a:prstGeom>
        </p:spPr>
      </p:pic>
      <p:pic>
        <p:nvPicPr>
          <p:cNvPr id="1028" name="Picture 4" descr="Valentines Day Love Sticker by Molang">
            <a:extLst>
              <a:ext uri="{FF2B5EF4-FFF2-40B4-BE49-F238E27FC236}">
                <a16:creationId xmlns:a16="http://schemas.microsoft.com/office/drawing/2014/main" id="{E2452039-FD7D-2857-A01C-353E83D11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392" y="4902200"/>
            <a:ext cx="3854692" cy="332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411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206E24-A920-445E-869C-A849A5138A16}"/>
              </a:ext>
            </a:extLst>
          </p:cNvPr>
          <p:cNvSpPr txBox="1"/>
          <p:nvPr/>
        </p:nvSpPr>
        <p:spPr>
          <a:xfrm>
            <a:off x="4290864" y="5065306"/>
            <a:ext cx="5875853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2160" dirty="0"/>
          </a:p>
          <a:p>
            <a:endParaRPr lang="en-US" sz="2160" dirty="0"/>
          </a:p>
        </p:txBody>
      </p:sp>
      <p:pic>
        <p:nvPicPr>
          <p:cNvPr id="7" name="generated_video">
            <a:hlinkClick r:id="" action="ppaction://media"/>
            <a:extLst>
              <a:ext uri="{FF2B5EF4-FFF2-40B4-BE49-F238E27FC236}">
                <a16:creationId xmlns:a16="http://schemas.microsoft.com/office/drawing/2014/main" id="{FF5F3F46-90BF-6830-5542-1D49257663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6" name="Arrow: Right 5">
            <a:hlinkClick r:id="rId5" action="ppaction://hlinksldjump"/>
            <a:extLst>
              <a:ext uri="{FF2B5EF4-FFF2-40B4-BE49-F238E27FC236}">
                <a16:creationId xmlns:a16="http://schemas.microsoft.com/office/drawing/2014/main" id="{D6B71433-4A46-4516-B2DC-A1CEBFE53C27}"/>
              </a:ext>
            </a:extLst>
          </p:cNvPr>
          <p:cNvSpPr/>
          <p:nvPr/>
        </p:nvSpPr>
        <p:spPr>
          <a:xfrm>
            <a:off x="13438409" y="7599477"/>
            <a:ext cx="864096" cy="3456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</p:spTree>
    <p:extLst>
      <p:ext uri="{BB962C8B-B14F-4D97-AF65-F5344CB8AC3E}">
        <p14:creationId xmlns:p14="http://schemas.microsoft.com/office/powerpoint/2010/main" val="357774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ok-video-89a8af53-6d8a-4636-8f9b-49ef2a1eed30">
            <a:hlinkClick r:id="" action="ppaction://media"/>
            <a:extLst>
              <a:ext uri="{FF2B5EF4-FFF2-40B4-BE49-F238E27FC236}">
                <a16:creationId xmlns:a16="http://schemas.microsoft.com/office/drawing/2014/main" id="{7D9E94BE-ACD8-3D37-5381-C83072069C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4876583" cy="8229600"/>
          </a:xfrm>
          <a:prstGeom prst="rect">
            <a:avLst/>
          </a:prstGeom>
        </p:spPr>
      </p:pic>
      <p:sp>
        <p:nvSpPr>
          <p:cNvPr id="5" name="Star: 5 Points 4">
            <a:hlinkClick r:id="rId5" action="ppaction://hlinksldjump"/>
            <a:extLst>
              <a:ext uri="{FF2B5EF4-FFF2-40B4-BE49-F238E27FC236}">
                <a16:creationId xmlns:a16="http://schemas.microsoft.com/office/drawing/2014/main" id="{0B621C3E-D301-49B1-A9BF-349C09112974}"/>
              </a:ext>
            </a:extLst>
          </p:cNvPr>
          <p:cNvSpPr/>
          <p:nvPr/>
        </p:nvSpPr>
        <p:spPr>
          <a:xfrm>
            <a:off x="13555192" y="6817447"/>
            <a:ext cx="1097280" cy="109728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</p:spTree>
    <p:extLst>
      <p:ext uri="{BB962C8B-B14F-4D97-AF65-F5344CB8AC3E}">
        <p14:creationId xmlns:p14="http://schemas.microsoft.com/office/powerpoint/2010/main" val="206747280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3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">
            <a:hlinkClick r:id="" action="ppaction://media"/>
            <a:extLst>
              <a:ext uri="{FF2B5EF4-FFF2-40B4-BE49-F238E27FC236}">
                <a16:creationId xmlns:a16="http://schemas.microsoft.com/office/drawing/2014/main" id="{2818AE64-FFD5-AA20-C5AF-C4E0FF6E56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68151" y="0"/>
            <a:ext cx="6447437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74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99039" y="837420"/>
            <a:ext cx="9366647" cy="531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6000" b="1" dirty="0">
                <a:solidFill>
                  <a:srgbClr val="006747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E2. </a:t>
            </a:r>
            <a:r>
              <a:rPr lang="en-US" sz="6000" b="1" dirty="0" err="1">
                <a:solidFill>
                  <a:srgbClr val="006747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Khám</a:t>
            </a:r>
            <a:r>
              <a:rPr lang="en-US" sz="6000" b="1" dirty="0">
                <a:solidFill>
                  <a:srgbClr val="006747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6747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phá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89" y="1549155"/>
            <a:ext cx="13042821" cy="531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30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Hoạt</a:t>
            </a:r>
            <a:r>
              <a:rPr lang="en-US" sz="3000" b="1" i="1" dirty="0">
                <a:solidFill>
                  <a:srgbClr val="C00000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động</a:t>
            </a:r>
            <a:r>
              <a:rPr lang="en-US" sz="3000" b="1" i="1" dirty="0">
                <a:solidFill>
                  <a:srgbClr val="C00000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1: </a:t>
            </a:r>
            <a:r>
              <a:rPr lang="en-US" sz="30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Khám</a:t>
            </a:r>
            <a:r>
              <a:rPr lang="en-US" sz="3000" b="1" i="1" dirty="0">
                <a:solidFill>
                  <a:srgbClr val="C00000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phá</a:t>
            </a:r>
            <a:r>
              <a:rPr lang="en-US" sz="3000" b="1" i="1" dirty="0">
                <a:solidFill>
                  <a:srgbClr val="C00000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cấu</a:t>
            </a:r>
            <a:r>
              <a:rPr lang="en-US" sz="3000" b="1" i="1" dirty="0">
                <a:solidFill>
                  <a:srgbClr val="C00000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tạo</a:t>
            </a:r>
            <a:r>
              <a:rPr lang="en-US" sz="3000" b="1" i="1" dirty="0">
                <a:solidFill>
                  <a:srgbClr val="C00000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của</a:t>
            </a:r>
            <a:r>
              <a:rPr lang="en-US" sz="3000" b="1" i="1" dirty="0">
                <a:solidFill>
                  <a:srgbClr val="C00000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thùng</a:t>
            </a:r>
            <a:r>
              <a:rPr lang="en-US" sz="3000" b="1" i="1" dirty="0">
                <a:solidFill>
                  <a:srgbClr val="C00000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rác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.</a:t>
            </a:r>
            <a:endParaRPr lang="en-US" sz="2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914400" y="4244542"/>
            <a:ext cx="2131814" cy="3419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2000" b="1" dirty="0" err="1">
                <a:solidFill>
                  <a:srgbClr val="4B4A4A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4B4A4A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4B4A4A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solidFill>
                  <a:srgbClr val="4B4A4A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4B4A4A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ngộ</a:t>
            </a:r>
            <a:r>
              <a:rPr lang="en-US" sz="2000" b="1" dirty="0">
                <a:solidFill>
                  <a:srgbClr val="4B4A4A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4B4A4A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nghĩnh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58051" y="4276196"/>
            <a:ext cx="3050619" cy="272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.</a:t>
            </a:r>
            <a:endParaRPr 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8411" y="2203968"/>
            <a:ext cx="2287905" cy="178109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4438411" y="4114800"/>
            <a:ext cx="1745100" cy="3180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2000" b="1" dirty="0">
                <a:solidFill>
                  <a:srgbClr val="4B4A4A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Nắp mở bằng tay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4057055" y="4290417"/>
            <a:ext cx="3050619" cy="272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3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0246" y="4885134"/>
            <a:ext cx="2725180" cy="1654814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3299791" y="6708841"/>
            <a:ext cx="1461051" cy="3876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00" b="1" dirty="0" err="1">
                <a:solidFill>
                  <a:srgbClr val="4B4A4A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4B4A4A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 có nắp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8"/>
          <p:cNvSpPr/>
          <p:nvPr/>
        </p:nvSpPr>
        <p:spPr>
          <a:xfrm>
            <a:off x="9429750" y="1275637"/>
            <a:ext cx="1257538" cy="4339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00" b="1" dirty="0">
                <a:solidFill>
                  <a:srgbClr val="006747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Câu hỏi gợi ý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9"/>
          <p:cNvSpPr/>
          <p:nvPr/>
        </p:nvSpPr>
        <p:spPr>
          <a:xfrm>
            <a:off x="8324850" y="1709634"/>
            <a:ext cx="5519380" cy="3329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Thùng màu gì? </a:t>
            </a:r>
            <a:r>
              <a:rPr lang="en-US" sz="20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Dạng</a:t>
            </a: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gì</a:t>
            </a: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? </a:t>
            </a:r>
            <a:r>
              <a:rPr lang="en-US" sz="20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Kích</a:t>
            </a: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thước</a:t>
            </a: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?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0"/>
          <p:cNvSpPr/>
          <p:nvPr/>
        </p:nvSpPr>
        <p:spPr>
          <a:xfrm>
            <a:off x="8324850" y="2042582"/>
            <a:ext cx="5519380" cy="3329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Thùng có bộ phận nào (nắp, thân, </a:t>
            </a:r>
            <a:r>
              <a:rPr lang="en-US" sz="20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ruột</a:t>
            </a: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)? </a:t>
            </a:r>
            <a:r>
              <a:rPr lang="en-US" sz="20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sử</a:t>
            </a: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?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1"/>
          <p:cNvSpPr/>
          <p:nvPr/>
        </p:nvSpPr>
        <p:spPr>
          <a:xfrm>
            <a:off x="8324850" y="2375530"/>
            <a:ext cx="5519380" cy="3329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ảnh</a:t>
            </a:r>
            <a:r>
              <a:rPr lang="en-US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trên</a:t>
            </a:r>
            <a:r>
              <a:rPr lang="en-US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thùng</a:t>
            </a:r>
            <a:r>
              <a:rPr lang="en-US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rác</a:t>
            </a:r>
            <a:r>
              <a:rPr lang="en-US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ý </a:t>
            </a:r>
            <a:r>
              <a:rPr lang="en-US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nghĩa</a:t>
            </a:r>
            <a:r>
              <a:rPr lang="en-US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gì</a:t>
            </a:r>
            <a:r>
              <a:rPr lang="en-US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0575" y="3780013"/>
            <a:ext cx="4735354" cy="348222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71656FD-A0D8-CA9B-A6B2-997B0DEB28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5708" y="2764006"/>
            <a:ext cx="4645089" cy="28421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3A4874-CE4D-06D9-27CC-6463D5E0DF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0710" y="2189747"/>
            <a:ext cx="1910834" cy="19923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8DFDD9-0AB0-C94E-9EFD-8DA89C8C70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F423E7E5-727F-E047-F646-6254B30CDC69}"/>
              </a:ext>
            </a:extLst>
          </p:cNvPr>
          <p:cNvSpPr/>
          <p:nvPr/>
        </p:nvSpPr>
        <p:spPr>
          <a:xfrm>
            <a:off x="793790" y="718899"/>
            <a:ext cx="5209699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endParaRPr lang="en-US" sz="3100" dirty="0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E990F5FF-E658-CCE0-1794-2EA5BA3C973E}"/>
              </a:ext>
            </a:extLst>
          </p:cNvPr>
          <p:cNvSpPr/>
          <p:nvPr/>
        </p:nvSpPr>
        <p:spPr>
          <a:xfrm flipV="1">
            <a:off x="793790" y="464820"/>
            <a:ext cx="13042821" cy="1812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250" dirty="0"/>
          </a:p>
        </p:txBody>
      </p:sp>
      <p:sp>
        <p:nvSpPr>
          <p:cNvPr id="5" name="Shape 2">
            <a:extLst>
              <a:ext uri="{FF2B5EF4-FFF2-40B4-BE49-F238E27FC236}">
                <a16:creationId xmlns:a16="http://schemas.microsoft.com/office/drawing/2014/main" id="{DBA7AB0E-49F1-DE18-2BCD-817F77BAA36B}"/>
              </a:ext>
            </a:extLst>
          </p:cNvPr>
          <p:cNvSpPr/>
          <p:nvPr/>
        </p:nvSpPr>
        <p:spPr>
          <a:xfrm>
            <a:off x="3147477" y="7510701"/>
            <a:ext cx="158710" cy="158710"/>
          </a:xfrm>
          <a:prstGeom prst="roundRect">
            <a:avLst>
              <a:gd name="adj" fmla="val 11523"/>
            </a:avLst>
          </a:prstGeom>
          <a:solidFill>
            <a:srgbClr val="004D35"/>
          </a:solidFill>
          <a:ln/>
        </p:spPr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AC97A0F1-0DA2-8590-9D75-BCCF55FB850E}"/>
              </a:ext>
            </a:extLst>
          </p:cNvPr>
          <p:cNvSpPr/>
          <p:nvPr/>
        </p:nvSpPr>
        <p:spPr>
          <a:xfrm>
            <a:off x="3436442" y="7542597"/>
            <a:ext cx="565071" cy="1588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2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An toàn</a:t>
            </a:r>
            <a:endParaRPr lang="en-US" sz="1250" dirty="0"/>
          </a:p>
        </p:txBody>
      </p:sp>
      <p:sp>
        <p:nvSpPr>
          <p:cNvPr id="7" name="Shape 4">
            <a:extLst>
              <a:ext uri="{FF2B5EF4-FFF2-40B4-BE49-F238E27FC236}">
                <a16:creationId xmlns:a16="http://schemas.microsoft.com/office/drawing/2014/main" id="{344EB7DD-0E9E-4DBA-F34A-082DAD08FCC2}"/>
              </a:ext>
            </a:extLst>
          </p:cNvPr>
          <p:cNvSpPr/>
          <p:nvPr/>
        </p:nvSpPr>
        <p:spPr>
          <a:xfrm>
            <a:off x="6317337" y="7542716"/>
            <a:ext cx="158710" cy="158710"/>
          </a:xfrm>
          <a:prstGeom prst="roundRect">
            <a:avLst>
              <a:gd name="adj" fmla="val 11523"/>
            </a:avLst>
          </a:prstGeom>
          <a:solidFill>
            <a:srgbClr val="00644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A9277D38-87C7-952C-CB5C-BF7043A2817D}"/>
              </a:ext>
            </a:extLst>
          </p:cNvPr>
          <p:cNvSpPr/>
          <p:nvPr/>
        </p:nvSpPr>
        <p:spPr>
          <a:xfrm>
            <a:off x="6561296" y="7576416"/>
            <a:ext cx="461248" cy="1588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2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Dễ lau</a:t>
            </a:r>
            <a:endParaRPr lang="en-US" sz="1250" dirty="0"/>
          </a:p>
        </p:txBody>
      </p:sp>
      <p:sp>
        <p:nvSpPr>
          <p:cNvPr id="9" name="Shape 6">
            <a:extLst>
              <a:ext uri="{FF2B5EF4-FFF2-40B4-BE49-F238E27FC236}">
                <a16:creationId xmlns:a16="http://schemas.microsoft.com/office/drawing/2014/main" id="{B8D491CC-845D-CBA4-EB87-E7E33B722C88}"/>
              </a:ext>
            </a:extLst>
          </p:cNvPr>
          <p:cNvSpPr/>
          <p:nvPr/>
        </p:nvSpPr>
        <p:spPr>
          <a:xfrm>
            <a:off x="9356942" y="7569628"/>
            <a:ext cx="158710" cy="158710"/>
          </a:xfrm>
          <a:prstGeom prst="roundRect">
            <a:avLst>
              <a:gd name="adj" fmla="val 11523"/>
            </a:avLst>
          </a:prstGeom>
          <a:solidFill>
            <a:srgbClr val="007C56"/>
          </a:solidFill>
          <a:ln/>
        </p:spPr>
      </p:sp>
      <p:sp>
        <p:nvSpPr>
          <p:cNvPr id="10" name="Text 7">
            <a:extLst>
              <a:ext uri="{FF2B5EF4-FFF2-40B4-BE49-F238E27FC236}">
                <a16:creationId xmlns:a16="http://schemas.microsoft.com/office/drawing/2014/main" id="{5FE0F4A5-DFF5-C7F8-BA5B-9274331F2E4D}"/>
              </a:ext>
            </a:extLst>
          </p:cNvPr>
          <p:cNvSpPr/>
          <p:nvPr/>
        </p:nvSpPr>
        <p:spPr>
          <a:xfrm>
            <a:off x="9675375" y="7580706"/>
            <a:ext cx="287298" cy="1588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2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Bền</a:t>
            </a:r>
            <a:endParaRPr lang="en-US" sz="1250" dirty="0"/>
          </a:p>
        </p:txBody>
      </p:sp>
      <p:sp>
        <p:nvSpPr>
          <p:cNvPr id="11" name="Text 8">
            <a:extLst>
              <a:ext uri="{FF2B5EF4-FFF2-40B4-BE49-F238E27FC236}">
                <a16:creationId xmlns:a16="http://schemas.microsoft.com/office/drawing/2014/main" id="{0D2C131E-CEE0-1C73-D599-A54B69F37723}"/>
              </a:ext>
            </a:extLst>
          </p:cNvPr>
          <p:cNvSpPr/>
          <p:nvPr/>
        </p:nvSpPr>
        <p:spPr>
          <a:xfrm>
            <a:off x="2320051" y="7752522"/>
            <a:ext cx="13042821" cy="1812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endParaRPr lang="en-US" sz="125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838CB9-34D1-EEB5-2544-2C17E827C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6676" y="646043"/>
            <a:ext cx="10429876" cy="6569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10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STEAM Kham phá thùng đựng rac. Quy trinh 5E</Template>
  <TotalTime>367</TotalTime>
  <Words>560</Words>
  <Application>Microsoft Office PowerPoint</Application>
  <PresentationFormat>Custom</PresentationFormat>
  <Paragraphs>78</Paragraphs>
  <Slides>14</Slides>
  <Notes>9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Noto Serif SC Bold</vt:lpstr>
      <vt:lpstr>Times New Roman</vt:lpstr>
      <vt:lpstr>Arial</vt:lpstr>
      <vt:lpstr>Geist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Admin</dc:creator>
  <cp:lastModifiedBy>Admin</cp:lastModifiedBy>
  <cp:revision>13</cp:revision>
  <dcterms:created xsi:type="dcterms:W3CDTF">2025-11-12T10:44:58Z</dcterms:created>
  <dcterms:modified xsi:type="dcterms:W3CDTF">2025-11-14T09:53:11Z</dcterms:modified>
</cp:coreProperties>
</file>