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6" r:id="rId6"/>
    <p:sldId id="260" r:id="rId7"/>
    <p:sldId id="267" r:id="rId8"/>
    <p:sldId id="261" r:id="rId9"/>
    <p:sldId id="262" r:id="rId10"/>
    <p:sldId id="263" r:id="rId11"/>
    <p:sldId id="264" r:id="rId12"/>
    <p:sldId id="265" r:id="rId13"/>
    <p:sldId id="268" r:id="rId14"/>
  </p:sldIdLst>
  <p:sldSz cx="14630400" cy="8229600"/>
  <p:notesSz cx="8229600" cy="14630400"/>
  <p:embeddedFontLst>
    <p:embeddedFont>
      <p:font typeface="Red Hat Text" panose="020B0604020202020204" charset="0"/>
      <p:regular r:id="rId16"/>
    </p:embeddedFont>
    <p:embeddedFont>
      <p:font typeface="Roboto Light" panose="02000000000000000000" pitchFamily="2" charset="0"/>
      <p:regular r:id="rId17"/>
      <p: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6" d="100"/>
          <a:sy n="96" d="100"/>
        </p:scale>
        <p:origin x="37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4438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5EF3D-4D1D-BA20-0AE2-F744B169C9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3E06D-CFF5-8BF1-4440-276F2DC92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C888DA-72C5-E756-83F3-38269A63CB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44F628-B185-83B8-C30F-6D9A0CBBDF0D}"/>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628114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AFA"/>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jpg"/><Relationship Id="rId3" Type="http://schemas.openxmlformats.org/officeDocument/2006/relationships/slideLayout" Target="../slideLayouts/slideLayout10.xml"/><Relationship Id="rId7" Type="http://schemas.openxmlformats.org/officeDocument/2006/relationships/image" Target="../media/image23.svg"/><Relationship Id="rId12" Type="http://schemas.openxmlformats.org/officeDocument/2006/relationships/image" Target="../media/image27.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2.png"/><Relationship Id="rId11" Type="http://schemas.openxmlformats.org/officeDocument/2006/relationships/image" Target="../media/image26.jpg"/><Relationship Id="rId5" Type="http://schemas.openxmlformats.org/officeDocument/2006/relationships/image" Target="../media/image21.png"/><Relationship Id="rId10" Type="http://schemas.openxmlformats.org/officeDocument/2006/relationships/image" Target="../media/image9.png"/><Relationship Id="rId4" Type="http://schemas.openxmlformats.org/officeDocument/2006/relationships/notesSlide" Target="../notesSlides/notesSlide9.xml"/><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6.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jp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397565" y="1729859"/>
            <a:ext cx="10118035" cy="715167"/>
          </a:xfrm>
          <a:prstGeom prst="rect">
            <a:avLst/>
          </a:prstGeom>
          <a:noFill/>
          <a:ln/>
        </p:spPr>
        <p:txBody>
          <a:bodyPr wrap="square" lIns="0" tIns="0" rIns="0" bIns="0" rtlCol="0" anchor="t"/>
          <a:lstStyle/>
          <a:p>
            <a:pPr>
              <a:lnSpc>
                <a:spcPts val="5500"/>
              </a:lnSpc>
            </a:pPr>
            <a:r>
              <a:rPr lang="en-US" sz="2800" b="1" dirty="0">
                <a:solidFill>
                  <a:srgbClr val="C00000"/>
                </a:solidFill>
                <a:latin typeface="Times New Roman" panose="02020603050405020304" pitchFamily="18" charset="0"/>
                <a:ea typeface="Red Hat Text" pitchFamily="34" charset="-122"/>
                <a:cs typeface="Times New Roman" panose="02020603050405020304" pitchFamily="18" charset="0"/>
              </a:rPr>
              <a:t>       </a:t>
            </a:r>
            <a:r>
              <a:rPr lang="en-US" sz="2400" b="1" dirty="0">
                <a:solidFill>
                  <a:srgbClr val="C00000"/>
                </a:solidFill>
                <a:latin typeface="Times New Roman" panose="02020603050405020304" pitchFamily="18" charset="0"/>
                <a:ea typeface="Red Hat Text" pitchFamily="34" charset="-122"/>
                <a:cs typeface="Times New Roman" panose="02020603050405020304" pitchFamily="18" charset="0"/>
              </a:rPr>
              <a:t>🌼 CHÀO MỪNG HỘI THI GIÁO VIÊN GIỎI CẤP TRƯỜNG</a:t>
            </a:r>
            <a:r>
              <a:rPr lang="en-US" sz="2400" dirty="0">
                <a:solidFill>
                  <a:srgbClr val="000000"/>
                </a:solidFill>
                <a:latin typeface="Red Hat Text" pitchFamily="34" charset="0"/>
                <a:ea typeface="Red Hat Text" pitchFamily="34" charset="-122"/>
                <a:cs typeface="Red Hat Text" pitchFamily="34" charset="-120"/>
              </a:rPr>
              <a:t> 🌻</a:t>
            </a:r>
            <a:endParaRPr lang="en-US" sz="2400" b="1" dirty="0">
              <a:solidFill>
                <a:srgbClr val="C00000"/>
              </a:solidFill>
              <a:latin typeface="Times New Roman" panose="02020603050405020304" pitchFamily="18" charset="0"/>
              <a:ea typeface="Red Hat Text" pitchFamily="34" charset="-122"/>
              <a:cs typeface="Times New Roman" panose="02020603050405020304" pitchFamily="18" charset="0"/>
            </a:endParaRPr>
          </a:p>
          <a:p>
            <a:pPr marL="0" indent="0" algn="l">
              <a:lnSpc>
                <a:spcPts val="5500"/>
              </a:lnSpc>
              <a:buNone/>
            </a:pPr>
            <a:r>
              <a:rPr lang="en-US" sz="2200" b="1" dirty="0">
                <a:solidFill>
                  <a:srgbClr val="C00000"/>
                </a:solidFill>
                <a:latin typeface="Times New Roman" panose="02020603050405020304" pitchFamily="18" charset="0"/>
                <a:ea typeface="Red Hat Text" pitchFamily="34" charset="-122"/>
                <a:cs typeface="Times New Roman" panose="02020603050405020304" pitchFamily="18" charset="0"/>
              </a:rPr>
              <a:t>                           </a:t>
            </a:r>
            <a:r>
              <a:rPr lang="en-US" sz="2200" b="1" dirty="0">
                <a:solidFill>
                  <a:schemeClr val="accent1"/>
                </a:solidFill>
                <a:latin typeface="Times New Roman" panose="02020603050405020304" pitchFamily="18" charset="0"/>
                <a:ea typeface="Red Hat Text" pitchFamily="34" charset="-122"/>
                <a:cs typeface="Times New Roman" panose="02020603050405020304" pitchFamily="18" charset="0"/>
              </a:rPr>
              <a:t>LĨNH VỰC PHÁT TRIỂN NHẬN THỨC</a:t>
            </a:r>
            <a:endParaRPr lang="en-US" sz="4400" dirty="0">
              <a:solidFill>
                <a:schemeClr val="accent1"/>
              </a:solidFill>
            </a:endParaRPr>
          </a:p>
        </p:txBody>
      </p:sp>
      <p:sp>
        <p:nvSpPr>
          <p:cNvPr id="4" name="Text 1"/>
          <p:cNvSpPr/>
          <p:nvPr/>
        </p:nvSpPr>
        <p:spPr>
          <a:xfrm>
            <a:off x="1709530" y="2981739"/>
            <a:ext cx="4824739" cy="830404"/>
          </a:xfrm>
          <a:prstGeom prst="rect">
            <a:avLst/>
          </a:prstGeom>
          <a:noFill/>
          <a:ln/>
        </p:spPr>
        <p:txBody>
          <a:bodyPr wrap="none" lIns="0" tIns="0" rIns="0" bIns="0" rtlCol="0" anchor="t"/>
          <a:lstStyle/>
          <a:p>
            <a:pPr marL="0" indent="0" algn="l">
              <a:lnSpc>
                <a:spcPts val="4400"/>
              </a:lnSpc>
              <a:buNone/>
            </a:pPr>
            <a:r>
              <a:rPr lang="en-US" sz="2800" dirty="0">
                <a:solidFill>
                  <a:srgbClr val="002060"/>
                </a:solidFill>
                <a:latin typeface="Times New Roman" panose="02020603050405020304" pitchFamily="18" charset="0"/>
                <a:ea typeface="Red Hat Text" pitchFamily="34" charset="-122"/>
                <a:cs typeface="Times New Roman" panose="02020603050405020304" pitchFamily="18" charset="0"/>
              </a:rPr>
              <a:t>Chủ điểm: Thế giới động vật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 name="Text 2"/>
          <p:cNvSpPr/>
          <p:nvPr/>
        </p:nvSpPr>
        <p:spPr>
          <a:xfrm>
            <a:off x="1570383" y="3558209"/>
            <a:ext cx="6735894" cy="995932"/>
          </a:xfrm>
          <a:prstGeom prst="rect">
            <a:avLst/>
          </a:prstGeom>
          <a:noFill/>
          <a:ln/>
        </p:spPr>
        <p:txBody>
          <a:bodyPr wrap="none" lIns="0" tIns="0" rIns="0" bIns="0" rtlCol="0" anchor="t"/>
          <a:lstStyle/>
          <a:p>
            <a:pPr marL="0" indent="0" algn="l">
              <a:lnSpc>
                <a:spcPts val="3000"/>
              </a:lnSpc>
              <a:buNone/>
            </a:pP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Roboto Light" pitchFamily="34" charset="-122"/>
                <a:cs typeface="Times New Roman" panose="02020603050405020304" pitchFamily="18" charset="0"/>
              </a:rPr>
              <a:t>Hoạt</a:t>
            </a:r>
            <a:r>
              <a:rPr lang="en-US" sz="2800" dirty="0">
                <a:solidFill>
                  <a:srgbClr val="002060"/>
                </a:solidFill>
                <a:latin typeface="Times New Roman" panose="02020603050405020304" pitchFamily="18" charset="0"/>
                <a:ea typeface="Roboto Light" pitchFamily="34" charset="-122"/>
                <a:cs typeface="Times New Roman" panose="02020603050405020304" pitchFamily="18" charset="0"/>
              </a:rPr>
              <a:t> động: Làm quen với toán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Text 3"/>
          <p:cNvSpPr/>
          <p:nvPr/>
        </p:nvSpPr>
        <p:spPr>
          <a:xfrm>
            <a:off x="1779104" y="4005470"/>
            <a:ext cx="7468553" cy="1997765"/>
          </a:xfrm>
          <a:prstGeom prst="rect">
            <a:avLst/>
          </a:prstGeom>
          <a:noFill/>
          <a:ln/>
        </p:spPr>
        <p:txBody>
          <a:bodyPr wrap="square" lIns="0" tIns="0" rIns="0" bIns="0" rtlCol="0" anchor="t"/>
          <a:lstStyle/>
          <a:p>
            <a:pPr marL="0" indent="0" algn="l">
              <a:lnSpc>
                <a:spcPts val="3300"/>
              </a:lnSpc>
              <a:buNone/>
            </a:pPr>
            <a:r>
              <a:rPr lang="en-US" sz="2800" dirty="0">
                <a:solidFill>
                  <a:srgbClr val="002060"/>
                </a:solidFill>
                <a:latin typeface="Times New Roman" panose="02020603050405020304" pitchFamily="18" charset="0"/>
                <a:ea typeface="Red Hat Text" pitchFamily="34" charset="-122"/>
                <a:cs typeface="Times New Roman" panose="02020603050405020304" pitchFamily="18" charset="0"/>
              </a:rPr>
              <a:t>Đề tài: Nhận biết – phân biệt hình tròn, </a:t>
            </a:r>
            <a:r>
              <a:rPr lang="en-US" sz="2800" dirty="0" err="1">
                <a:solidFill>
                  <a:srgbClr val="002060"/>
                </a:solidFill>
                <a:latin typeface="Times New Roman" panose="02020603050405020304" pitchFamily="18" charset="0"/>
                <a:ea typeface="Red Hat Text" pitchFamily="34" charset="-122"/>
                <a:cs typeface="Times New Roman" panose="02020603050405020304" pitchFamily="18" charset="0"/>
              </a:rPr>
              <a:t>hình</a:t>
            </a:r>
            <a:r>
              <a:rPr lang="en-US" sz="2800" dirty="0">
                <a:solidFill>
                  <a:srgbClr val="002060"/>
                </a:solidFill>
                <a:latin typeface="Times New Roman" panose="02020603050405020304" pitchFamily="18" charset="0"/>
                <a:ea typeface="Red Hat Text"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Red Hat Text" pitchFamily="34" charset="-122"/>
                <a:cs typeface="Times New Roman" panose="02020603050405020304" pitchFamily="18" charset="0"/>
              </a:rPr>
              <a:t>vuông</a:t>
            </a:r>
            <a:endParaRPr lang="en-US" sz="2800" dirty="0">
              <a:solidFill>
                <a:srgbClr val="002060"/>
              </a:solidFill>
              <a:latin typeface="Times New Roman" panose="02020603050405020304" pitchFamily="18" charset="0"/>
              <a:ea typeface="Red Hat Text" pitchFamily="34" charset="-122"/>
              <a:cs typeface="Times New Roman" panose="02020603050405020304" pitchFamily="18" charset="0"/>
            </a:endParaRPr>
          </a:p>
          <a:p>
            <a:pPr marL="0" indent="0" algn="l">
              <a:lnSpc>
                <a:spcPts val="3300"/>
              </a:lnSpc>
              <a:buNone/>
            </a:pPr>
            <a:r>
              <a:rPr lang="en-US" sz="2800" dirty="0" err="1">
                <a:solidFill>
                  <a:srgbClr val="002060"/>
                </a:solidFill>
                <a:latin typeface="Times New Roman" panose="02020603050405020304" pitchFamily="18" charset="0"/>
                <a:ea typeface="Red Hat Text" pitchFamily="34" charset="-122"/>
                <a:cs typeface="Times New Roman" panose="02020603050405020304" pitchFamily="18" charset="0"/>
              </a:rPr>
              <a:t>Đối</a:t>
            </a:r>
            <a:r>
              <a:rPr lang="en-US" sz="2800" dirty="0">
                <a:solidFill>
                  <a:srgbClr val="002060"/>
                </a:solidFill>
                <a:latin typeface="Times New Roman" panose="02020603050405020304" pitchFamily="18" charset="0"/>
                <a:ea typeface="Red Hat Text"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Red Hat Text" pitchFamily="34" charset="-122"/>
                <a:cs typeface="Times New Roman" panose="02020603050405020304" pitchFamily="18" charset="0"/>
              </a:rPr>
              <a:t>tượng</a:t>
            </a:r>
            <a:r>
              <a:rPr lang="en-US" sz="2800" dirty="0">
                <a:solidFill>
                  <a:srgbClr val="002060"/>
                </a:solidFill>
                <a:latin typeface="Times New Roman" panose="02020603050405020304" pitchFamily="18" charset="0"/>
                <a:ea typeface="Red Hat Text"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Red Hat Text" pitchFamily="34" charset="-122"/>
                <a:cs typeface="Times New Roman" panose="02020603050405020304" pitchFamily="18" charset="0"/>
              </a:rPr>
              <a:t>Trẻ</a:t>
            </a:r>
            <a:r>
              <a:rPr lang="en-US" sz="2800" dirty="0">
                <a:solidFill>
                  <a:srgbClr val="002060"/>
                </a:solidFill>
                <a:latin typeface="Times New Roman" panose="02020603050405020304" pitchFamily="18" charset="0"/>
                <a:ea typeface="Red Hat Text" pitchFamily="34" charset="-122"/>
                <a:cs typeface="Times New Roman" panose="02020603050405020304" pitchFamily="18" charset="0"/>
              </a:rPr>
              <a:t> 3 - 4 </a:t>
            </a:r>
            <a:r>
              <a:rPr lang="en-US" sz="2800" dirty="0" err="1">
                <a:solidFill>
                  <a:srgbClr val="002060"/>
                </a:solidFill>
                <a:latin typeface="Times New Roman" panose="02020603050405020304" pitchFamily="18" charset="0"/>
                <a:ea typeface="Red Hat Text" pitchFamily="34" charset="-122"/>
                <a:cs typeface="Times New Roman" panose="02020603050405020304" pitchFamily="18" charset="0"/>
              </a:rPr>
              <a:t>tuổi</a:t>
            </a:r>
            <a:endParaRPr lang="en-US" sz="2800" dirty="0">
              <a:solidFill>
                <a:srgbClr val="002060"/>
              </a:solidFill>
              <a:latin typeface="Times New Roman" panose="02020603050405020304" pitchFamily="18" charset="0"/>
              <a:ea typeface="Red Hat Text" pitchFamily="34" charset="-122"/>
              <a:cs typeface="Times New Roman" panose="02020603050405020304" pitchFamily="18" charset="0"/>
            </a:endParaRPr>
          </a:p>
          <a:p>
            <a:pPr marL="0" indent="0" algn="l">
              <a:lnSpc>
                <a:spcPts val="3300"/>
              </a:lnSpc>
              <a:buNone/>
            </a:pPr>
            <a:r>
              <a:rPr lang="en-US" sz="2800" dirty="0" err="1">
                <a:solidFill>
                  <a:srgbClr val="002060"/>
                </a:solidFill>
                <a:latin typeface="Times New Roman" panose="02020603050405020304" pitchFamily="18" charset="0"/>
                <a:ea typeface="Red Hat Text" pitchFamily="34" charset="-122"/>
                <a:cs typeface="Times New Roman" panose="02020603050405020304" pitchFamily="18" charset="0"/>
              </a:rPr>
              <a:t>Thời</a:t>
            </a:r>
            <a:r>
              <a:rPr lang="en-US" sz="2800" dirty="0">
                <a:solidFill>
                  <a:srgbClr val="002060"/>
                </a:solidFill>
                <a:latin typeface="Times New Roman" panose="02020603050405020304" pitchFamily="18" charset="0"/>
                <a:ea typeface="Red Hat Text"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Red Hat Text" pitchFamily="34" charset="-122"/>
                <a:cs typeface="Times New Roman" panose="02020603050405020304" pitchFamily="18" charset="0"/>
              </a:rPr>
              <a:t>gian</a:t>
            </a:r>
            <a:r>
              <a:rPr lang="en-US" sz="2800" dirty="0">
                <a:solidFill>
                  <a:srgbClr val="002060"/>
                </a:solidFill>
                <a:latin typeface="Times New Roman" panose="02020603050405020304" pitchFamily="18" charset="0"/>
                <a:ea typeface="Red Hat Text" pitchFamily="34" charset="-122"/>
                <a:cs typeface="Times New Roman" panose="02020603050405020304" pitchFamily="18" charset="0"/>
              </a:rPr>
              <a:t>: 23 – 28 </a:t>
            </a:r>
            <a:r>
              <a:rPr lang="en-US" sz="2800" dirty="0" err="1">
                <a:solidFill>
                  <a:srgbClr val="002060"/>
                </a:solidFill>
                <a:latin typeface="Times New Roman" panose="02020603050405020304" pitchFamily="18" charset="0"/>
                <a:ea typeface="Red Hat Text" pitchFamily="34" charset="-122"/>
                <a:cs typeface="Times New Roman" panose="02020603050405020304" pitchFamily="18" charset="0"/>
              </a:rPr>
              <a:t>phút</a:t>
            </a:r>
            <a:endParaRPr lang="en-US" sz="2800" dirty="0">
              <a:solidFill>
                <a:srgbClr val="002060"/>
              </a:solidFill>
              <a:latin typeface="Times New Roman" panose="02020603050405020304" pitchFamily="18" charset="0"/>
              <a:ea typeface="Red Hat Text" pitchFamily="34" charset="-122"/>
              <a:cs typeface="Times New Roman" panose="02020603050405020304" pitchFamily="18" charset="0"/>
            </a:endParaRPr>
          </a:p>
          <a:p>
            <a:pPr marL="0" indent="0" algn="l">
              <a:lnSpc>
                <a:spcPts val="3300"/>
              </a:lnSpc>
              <a:buNone/>
            </a:pPr>
            <a:r>
              <a:rPr lang="en-US" sz="2800" dirty="0" err="1">
                <a:solidFill>
                  <a:srgbClr val="002060"/>
                </a:solidFill>
                <a:latin typeface="Times New Roman" panose="02020603050405020304" pitchFamily="18" charset="0"/>
                <a:ea typeface="Red Hat Text" pitchFamily="34" charset="-122"/>
                <a:cs typeface="Times New Roman" panose="02020603050405020304" pitchFamily="18" charset="0"/>
              </a:rPr>
              <a:t>Người</a:t>
            </a:r>
            <a:r>
              <a:rPr lang="en-US" sz="2800" dirty="0">
                <a:solidFill>
                  <a:srgbClr val="002060"/>
                </a:solidFill>
                <a:latin typeface="Times New Roman" panose="02020603050405020304" pitchFamily="18" charset="0"/>
                <a:ea typeface="Red Hat Text" pitchFamily="34" charset="-122"/>
                <a:cs typeface="Times New Roman" panose="02020603050405020304" pitchFamily="18" charset="0"/>
              </a:rPr>
              <a:t> </a:t>
            </a:r>
            <a:r>
              <a:rPr lang="en-US" sz="2800" dirty="0" err="1">
                <a:solidFill>
                  <a:srgbClr val="002060"/>
                </a:solidFill>
                <a:latin typeface="Times New Roman" panose="02020603050405020304" pitchFamily="18" charset="0"/>
                <a:ea typeface="Red Hat Text" pitchFamily="34" charset="-122"/>
                <a:cs typeface="Times New Roman" panose="02020603050405020304" pitchFamily="18" charset="0"/>
              </a:rPr>
              <a:t>dạy</a:t>
            </a:r>
            <a:r>
              <a:rPr lang="en-US" sz="2800" dirty="0">
                <a:solidFill>
                  <a:srgbClr val="002060"/>
                </a:solidFill>
                <a:latin typeface="Times New Roman" panose="02020603050405020304" pitchFamily="18" charset="0"/>
                <a:ea typeface="Red Hat Text" pitchFamily="34" charset="-122"/>
                <a:cs typeface="Times New Roman" panose="02020603050405020304" pitchFamily="18" charset="0"/>
              </a:rPr>
              <a:t>: </a:t>
            </a:r>
            <a:r>
              <a:rPr lang="en-US" sz="2800" i="1" dirty="0">
                <a:solidFill>
                  <a:srgbClr val="002060"/>
                </a:solidFill>
                <a:latin typeface="Times New Roman" panose="02020603050405020304" pitchFamily="18" charset="0"/>
                <a:ea typeface="Red Hat Text" pitchFamily="34" charset="-122"/>
                <a:cs typeface="Times New Roman" panose="02020603050405020304" pitchFamily="18" charset="0"/>
              </a:rPr>
              <a:t>Đoàn Thị Minh</a:t>
            </a:r>
            <a:endParaRPr lang="en-US" sz="2800" i="1" dirty="0">
              <a:solidFill>
                <a:srgbClr val="002060"/>
              </a:solidFill>
              <a:latin typeface="Times New Roman" panose="02020603050405020304" pitchFamily="18" charset="0"/>
              <a:cs typeface="Times New Roman" panose="02020603050405020304" pitchFamily="18" charset="0"/>
            </a:endParaRPr>
          </a:p>
        </p:txBody>
      </p:sp>
      <p:sp>
        <p:nvSpPr>
          <p:cNvPr id="7" name="Text 4"/>
          <p:cNvSpPr/>
          <p:nvPr/>
        </p:nvSpPr>
        <p:spPr>
          <a:xfrm>
            <a:off x="837724" y="6116717"/>
            <a:ext cx="7468553" cy="383024"/>
          </a:xfrm>
          <a:prstGeom prst="rect">
            <a:avLst/>
          </a:prstGeom>
          <a:noFill/>
          <a:ln/>
        </p:spPr>
        <p:txBody>
          <a:bodyPr wrap="none" lIns="0" tIns="0" rIns="0" bIns="0" rtlCol="0" anchor="t"/>
          <a:lstStyle/>
          <a:p>
            <a:pPr marL="0" indent="0" algn="l">
              <a:lnSpc>
                <a:spcPts val="3000"/>
              </a:lnSpc>
              <a:buNone/>
            </a:pP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0" y="0"/>
            <a:ext cx="5486400" cy="8229600"/>
          </a:xfrm>
          <a:prstGeom prst="rect">
            <a:avLst/>
          </a:prstGeom>
        </p:spPr>
      </p:pic>
      <p:sp>
        <p:nvSpPr>
          <p:cNvPr id="3" name="Text 0"/>
          <p:cNvSpPr/>
          <p:nvPr/>
        </p:nvSpPr>
        <p:spPr>
          <a:xfrm>
            <a:off x="6223158" y="-178904"/>
            <a:ext cx="7468553" cy="1638279"/>
          </a:xfrm>
          <a:prstGeom prst="rect">
            <a:avLst/>
          </a:prstGeom>
          <a:noFill/>
          <a:ln/>
        </p:spPr>
        <p:txBody>
          <a:bodyPr wrap="none" lIns="0" tIns="0" rIns="0" bIns="0" rtlCol="0" anchor="t"/>
          <a:lstStyle/>
          <a:p>
            <a:pPr marL="0" indent="0" algn="l">
              <a:lnSpc>
                <a:spcPts val="5250"/>
              </a:lnSpc>
              <a:buNone/>
            </a:pPr>
            <a:endParaRPr lang="en-US" sz="4200" dirty="0">
              <a:solidFill>
                <a:srgbClr val="000000"/>
              </a:solidFill>
              <a:latin typeface="Red Hat Text" pitchFamily="34" charset="0"/>
              <a:ea typeface="Red Hat Text" pitchFamily="34" charset="-122"/>
              <a:cs typeface="Red Hat Text" pitchFamily="34" charset="-120"/>
            </a:endParaRPr>
          </a:p>
          <a:p>
            <a:pPr marL="0" indent="0" algn="l">
              <a:lnSpc>
                <a:spcPts val="5250"/>
              </a:lnSpc>
              <a:buNone/>
            </a:pPr>
            <a:r>
              <a:rPr lang="en-US" sz="4800" dirty="0">
                <a:solidFill>
                  <a:srgbClr val="000000"/>
                </a:solidFill>
                <a:latin typeface="Red Hat Text" pitchFamily="34" charset="0"/>
                <a:ea typeface="Red Hat Text" pitchFamily="34" charset="-122"/>
                <a:cs typeface="Red Hat Text" pitchFamily="34" charset="-120"/>
              </a:rPr>
              <a:t>           *</a:t>
            </a:r>
            <a:r>
              <a:rPr lang="en-US" sz="4800" b="1" i="1" dirty="0" err="1">
                <a:solidFill>
                  <a:srgbClr val="C00000"/>
                </a:solidFill>
                <a:latin typeface="Times New Roman" panose="02020603050405020304" pitchFamily="18" charset="0"/>
                <a:ea typeface="Red Hat Text" pitchFamily="34" charset="-122"/>
                <a:cs typeface="Times New Roman" panose="02020603050405020304" pitchFamily="18" charset="0"/>
              </a:rPr>
              <a:t>Luyện</a:t>
            </a:r>
            <a:r>
              <a:rPr lang="en-US" sz="4800" b="1" i="1" dirty="0">
                <a:solidFill>
                  <a:srgbClr val="C00000"/>
                </a:solidFill>
                <a:latin typeface="Times New Roman" panose="02020603050405020304" pitchFamily="18" charset="0"/>
                <a:ea typeface="Red Hat Text" pitchFamily="34" charset="-122"/>
                <a:cs typeface="Times New Roman" panose="02020603050405020304" pitchFamily="18" charset="0"/>
              </a:rPr>
              <a:t> </a:t>
            </a:r>
            <a:r>
              <a:rPr lang="en-US" sz="4800" b="1" i="1" dirty="0" err="1">
                <a:solidFill>
                  <a:srgbClr val="C00000"/>
                </a:solidFill>
                <a:latin typeface="Times New Roman" panose="02020603050405020304" pitchFamily="18" charset="0"/>
                <a:ea typeface="Red Hat Text" pitchFamily="34" charset="-122"/>
                <a:cs typeface="Times New Roman" panose="02020603050405020304" pitchFamily="18" charset="0"/>
              </a:rPr>
              <a:t>tập</a:t>
            </a:r>
            <a:endParaRPr lang="en-US" sz="4800" b="1" i="1" dirty="0">
              <a:solidFill>
                <a:srgbClr val="C00000"/>
              </a:solidFill>
              <a:latin typeface="Times New Roman" panose="02020603050405020304" pitchFamily="18" charset="0"/>
              <a:ea typeface="Red Hat Text" pitchFamily="34" charset="-122"/>
              <a:cs typeface="Times New Roman" panose="02020603050405020304" pitchFamily="18" charset="0"/>
            </a:endParaRPr>
          </a:p>
          <a:p>
            <a:pPr marL="0" indent="0" algn="l">
              <a:lnSpc>
                <a:spcPts val="5250"/>
              </a:lnSpc>
              <a:buNone/>
            </a:pPr>
            <a:r>
              <a:rPr lang="en-US" sz="4200" dirty="0">
                <a:solidFill>
                  <a:srgbClr val="000000"/>
                </a:solidFill>
                <a:latin typeface="Red Hat Text" pitchFamily="34" charset="0"/>
                <a:ea typeface="Red Hat Text" pitchFamily="34" charset="-122"/>
                <a:cs typeface="Red Hat Text" pitchFamily="34" charset="-120"/>
              </a:rPr>
              <a:t> </a:t>
            </a:r>
          </a:p>
          <a:p>
            <a:pPr marL="0" indent="0" algn="l">
              <a:lnSpc>
                <a:spcPts val="5250"/>
              </a:lnSpc>
              <a:buNone/>
            </a:pPr>
            <a:r>
              <a:rPr lang="en-US" sz="4200" dirty="0">
                <a:solidFill>
                  <a:srgbClr val="000000"/>
                </a:solidFill>
                <a:latin typeface="Red Hat Text" pitchFamily="34" charset="0"/>
                <a:ea typeface="Red Hat Text" pitchFamily="34" charset="-122"/>
                <a:cs typeface="Red Hat Text" pitchFamily="34" charset="-120"/>
              </a:rPr>
              <a:t>🎨</a:t>
            </a:r>
            <a:r>
              <a:rPr lang="en-US" sz="4200" dirty="0">
                <a:solidFill>
                  <a:srgbClr val="1F1E1E"/>
                </a:solidFill>
                <a:latin typeface="Red Hat Text" pitchFamily="34" charset="0"/>
                <a:ea typeface="Red Hat Text" pitchFamily="34" charset="-122"/>
                <a:cs typeface="Red Hat Text" pitchFamily="34" charset="-120"/>
              </a:rPr>
              <a:t> </a:t>
            </a:r>
            <a:r>
              <a:rPr lang="en-US" sz="4000" b="1" dirty="0">
                <a:solidFill>
                  <a:srgbClr val="7030A0"/>
                </a:solidFill>
                <a:latin typeface="Times New Roman" panose="02020603050405020304" pitchFamily="18" charset="0"/>
                <a:ea typeface="Red Hat Text" pitchFamily="34" charset="-122"/>
                <a:cs typeface="Times New Roman" panose="02020603050405020304" pitchFamily="18" charset="0"/>
              </a:rPr>
              <a:t>Trò chơi 2: </a:t>
            </a:r>
            <a:r>
              <a:rPr lang="en-US" sz="4000" b="1" dirty="0" err="1">
                <a:solidFill>
                  <a:srgbClr val="7030A0"/>
                </a:solidFill>
                <a:latin typeface="Times New Roman" panose="02020603050405020304" pitchFamily="18" charset="0"/>
                <a:ea typeface="Red Hat Text" pitchFamily="34" charset="-122"/>
                <a:cs typeface="Times New Roman" panose="02020603050405020304" pitchFamily="18" charset="0"/>
              </a:rPr>
              <a:t>Tập</a:t>
            </a:r>
            <a:r>
              <a:rPr lang="en-US" sz="4000" b="1" dirty="0">
                <a:solidFill>
                  <a:srgbClr val="7030A0"/>
                </a:solidFill>
                <a:latin typeface="Times New Roman" panose="02020603050405020304" pitchFamily="18" charset="0"/>
                <a:ea typeface="Red Hat Text" pitchFamily="34" charset="-122"/>
                <a:cs typeface="Times New Roman" panose="02020603050405020304" pitchFamily="18" charset="0"/>
              </a:rPr>
              <a:t> </a:t>
            </a:r>
            <a:r>
              <a:rPr lang="en-US" sz="4000" b="1" dirty="0" err="1">
                <a:solidFill>
                  <a:srgbClr val="7030A0"/>
                </a:solidFill>
                <a:latin typeface="Times New Roman" panose="02020603050405020304" pitchFamily="18" charset="0"/>
                <a:ea typeface="Red Hat Text" pitchFamily="34" charset="-122"/>
                <a:cs typeface="Times New Roman" panose="02020603050405020304" pitchFamily="18" charset="0"/>
              </a:rPr>
              <a:t>tầm</a:t>
            </a:r>
            <a:r>
              <a:rPr lang="en-US" sz="4000" b="1" dirty="0">
                <a:solidFill>
                  <a:srgbClr val="7030A0"/>
                </a:solidFill>
                <a:latin typeface="Times New Roman" panose="02020603050405020304" pitchFamily="18" charset="0"/>
                <a:ea typeface="Red Hat Text" pitchFamily="34" charset="-122"/>
                <a:cs typeface="Times New Roman" panose="02020603050405020304" pitchFamily="18" charset="0"/>
              </a:rPr>
              <a:t> </a:t>
            </a:r>
            <a:r>
              <a:rPr lang="en-US" sz="4000" b="1" dirty="0" err="1">
                <a:solidFill>
                  <a:srgbClr val="7030A0"/>
                </a:solidFill>
                <a:latin typeface="Times New Roman" panose="02020603050405020304" pitchFamily="18" charset="0"/>
                <a:ea typeface="Red Hat Text" pitchFamily="34" charset="-122"/>
                <a:cs typeface="Times New Roman" panose="02020603050405020304" pitchFamily="18" charset="0"/>
              </a:rPr>
              <a:t>vông</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4" name="Text 1"/>
          <p:cNvSpPr/>
          <p:nvPr/>
        </p:nvSpPr>
        <p:spPr>
          <a:xfrm>
            <a:off x="6324124" y="1981200"/>
            <a:ext cx="7468553" cy="1091565"/>
          </a:xfrm>
          <a:prstGeom prst="rect">
            <a:avLst/>
          </a:prstGeom>
          <a:noFill/>
          <a:ln/>
        </p:spPr>
        <p:txBody>
          <a:bodyPr wrap="square" lIns="0" tIns="0" rIns="0" bIns="0" rtlCol="0" anchor="t"/>
          <a:lstStyle/>
          <a:p>
            <a:pPr marL="0" indent="0" algn="l">
              <a:lnSpc>
                <a:spcPts val="2850"/>
              </a:lnSpc>
              <a:buNone/>
            </a:pPr>
            <a:endParaRPr lang="en-US" sz="1750" dirty="0"/>
          </a:p>
        </p:txBody>
      </p:sp>
      <p:sp>
        <p:nvSpPr>
          <p:cNvPr id="5" name="Text 2"/>
          <p:cNvSpPr/>
          <p:nvPr/>
        </p:nvSpPr>
        <p:spPr>
          <a:xfrm>
            <a:off x="6608386" y="3573925"/>
            <a:ext cx="7127438" cy="363855"/>
          </a:xfrm>
          <a:prstGeom prst="rect">
            <a:avLst/>
          </a:prstGeom>
          <a:noFill/>
          <a:ln/>
        </p:spPr>
        <p:txBody>
          <a:bodyPr wrap="none" lIns="0" tIns="0" rIns="0" bIns="0" rtlCol="0" anchor="t"/>
          <a:lstStyle/>
          <a:p>
            <a:pPr marL="0" indent="0" algn="l">
              <a:lnSpc>
                <a:spcPts val="2850"/>
              </a:lnSpc>
              <a:buNone/>
            </a:pPr>
            <a:r>
              <a:rPr lang="en-US" sz="1750" dirty="0">
                <a:solidFill>
                  <a:srgbClr val="3B3535"/>
                </a:solidFill>
                <a:latin typeface="Roboto Light" pitchFamily="34" charset="0"/>
                <a:ea typeface="Roboto Light" pitchFamily="34" charset="-122"/>
                <a:cs typeface="Roboto Light" pitchFamily="34" charset="-120"/>
              </a:rPr>
              <a:t>"</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Tập tầm vông – tìm đồ –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tìm</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đồ</a:t>
            </a:r>
            <a:endParaRPr lang="en-US" sz="2000" dirty="0">
              <a:latin typeface="Times New Roman" panose="02020603050405020304" pitchFamily="18" charset="0"/>
              <a:cs typeface="Times New Roman" panose="02020603050405020304" pitchFamily="18" charset="0"/>
            </a:endParaRPr>
          </a:p>
        </p:txBody>
      </p:sp>
      <p:sp>
        <p:nvSpPr>
          <p:cNvPr id="6" name="Shape 3"/>
          <p:cNvSpPr/>
          <p:nvPr/>
        </p:nvSpPr>
        <p:spPr>
          <a:xfrm>
            <a:off x="6324124" y="3328511"/>
            <a:ext cx="30480" cy="875348"/>
          </a:xfrm>
          <a:prstGeom prst="rect">
            <a:avLst/>
          </a:prstGeom>
          <a:solidFill>
            <a:srgbClr val="F5A3A3"/>
          </a:solidFill>
          <a:ln/>
        </p:spPr>
      </p:sp>
      <p:sp>
        <p:nvSpPr>
          <p:cNvPr id="7" name="Shape 4"/>
          <p:cNvSpPr/>
          <p:nvPr/>
        </p:nvSpPr>
        <p:spPr>
          <a:xfrm>
            <a:off x="6431638" y="4445436"/>
            <a:ext cx="3620572" cy="1289447"/>
          </a:xfrm>
          <a:prstGeom prst="roundRect">
            <a:avLst>
              <a:gd name="adj" fmla="val 42327"/>
            </a:avLst>
          </a:prstGeom>
          <a:solidFill>
            <a:srgbClr val="F3E8E8"/>
          </a:solidFill>
          <a:ln/>
        </p:spPr>
      </p:sp>
      <p:sp>
        <p:nvSpPr>
          <p:cNvPr id="8" name="Text 5"/>
          <p:cNvSpPr/>
          <p:nvPr/>
        </p:nvSpPr>
        <p:spPr>
          <a:xfrm>
            <a:off x="6551533" y="4687014"/>
            <a:ext cx="2675334" cy="334328"/>
          </a:xfrm>
          <a:prstGeom prst="rect">
            <a:avLst/>
          </a:prstGeom>
          <a:noFill/>
          <a:ln/>
        </p:spPr>
        <p:txBody>
          <a:bodyPr wrap="none" lIns="0" tIns="0" rIns="0" bIns="0" rtlCol="0" anchor="t"/>
          <a:lstStyle/>
          <a:p>
            <a:pPr marL="0" indent="0" algn="l">
              <a:lnSpc>
                <a:spcPts val="2600"/>
              </a:lnSpc>
              <a:buNone/>
            </a:pPr>
            <a:r>
              <a:rPr lang="en-US" sz="3200" dirty="0">
                <a:solidFill>
                  <a:srgbClr val="3B3535"/>
                </a:solidFill>
                <a:latin typeface="Times New Roman" panose="02020603050405020304" pitchFamily="18" charset="0"/>
                <a:ea typeface="Red Hat Text" pitchFamily="34" charset="-122"/>
                <a:cs typeface="Times New Roman" panose="02020603050405020304" pitchFamily="18" charset="0"/>
              </a:rPr>
              <a:t>Đồng hồ</a:t>
            </a:r>
            <a:endParaRPr lang="en-US" sz="3200" dirty="0">
              <a:latin typeface="Times New Roman" panose="02020603050405020304" pitchFamily="18" charset="0"/>
              <a:cs typeface="Times New Roman" panose="02020603050405020304" pitchFamily="18" charset="0"/>
            </a:endParaRPr>
          </a:p>
        </p:txBody>
      </p:sp>
      <p:sp>
        <p:nvSpPr>
          <p:cNvPr id="9" name="Text 6"/>
          <p:cNvSpPr/>
          <p:nvPr/>
        </p:nvSpPr>
        <p:spPr>
          <a:xfrm>
            <a:off x="6551533" y="5157788"/>
            <a:ext cx="3165753" cy="363855"/>
          </a:xfrm>
          <a:prstGeom prst="rect">
            <a:avLst/>
          </a:prstGeom>
          <a:noFill/>
          <a:ln/>
        </p:spPr>
        <p:txBody>
          <a:bodyPr wrap="none" lIns="0" tIns="0" rIns="0" bIns="0" rtlCol="0" anchor="t"/>
          <a:lstStyle/>
          <a:p>
            <a:pPr marL="0" indent="0" algn="l">
              <a:lnSpc>
                <a:spcPts val="2850"/>
              </a:lnSpc>
              <a:buNone/>
            </a:pP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Có hình tròn</a:t>
            </a:r>
            <a:endParaRPr lang="en-US" sz="2000" dirty="0">
              <a:latin typeface="Times New Roman" panose="02020603050405020304" pitchFamily="18" charset="0"/>
              <a:cs typeface="Times New Roman" panose="02020603050405020304" pitchFamily="18" charset="0"/>
            </a:endParaRPr>
          </a:p>
        </p:txBody>
      </p:sp>
      <p:sp>
        <p:nvSpPr>
          <p:cNvPr id="10" name="Shape 7"/>
          <p:cNvSpPr/>
          <p:nvPr/>
        </p:nvSpPr>
        <p:spPr>
          <a:xfrm>
            <a:off x="10172105" y="4459605"/>
            <a:ext cx="3620572" cy="1289447"/>
          </a:xfrm>
          <a:prstGeom prst="roundRect">
            <a:avLst>
              <a:gd name="adj" fmla="val 42327"/>
            </a:avLst>
          </a:prstGeom>
          <a:solidFill>
            <a:srgbClr val="F3E8E8"/>
          </a:solidFill>
          <a:ln/>
        </p:spPr>
      </p:sp>
      <p:sp>
        <p:nvSpPr>
          <p:cNvPr id="11" name="Text 8"/>
          <p:cNvSpPr/>
          <p:nvPr/>
        </p:nvSpPr>
        <p:spPr>
          <a:xfrm>
            <a:off x="10399514" y="4687014"/>
            <a:ext cx="2675334" cy="334328"/>
          </a:xfrm>
          <a:prstGeom prst="rect">
            <a:avLst/>
          </a:prstGeom>
          <a:noFill/>
          <a:ln/>
        </p:spPr>
        <p:txBody>
          <a:bodyPr wrap="none" lIns="0" tIns="0" rIns="0" bIns="0" rtlCol="0" anchor="t"/>
          <a:lstStyle/>
          <a:p>
            <a:pPr marL="0" indent="0" algn="l">
              <a:lnSpc>
                <a:spcPts val="2600"/>
              </a:lnSpc>
              <a:buNone/>
            </a:pPr>
            <a:r>
              <a:rPr lang="en-US" sz="3600" dirty="0">
                <a:solidFill>
                  <a:srgbClr val="3B3535"/>
                </a:solidFill>
                <a:latin typeface="Times New Roman" panose="02020603050405020304" pitchFamily="18" charset="0"/>
                <a:ea typeface="Red Hat Text" pitchFamily="34" charset="-122"/>
                <a:cs typeface="Times New Roman" panose="02020603050405020304" pitchFamily="18" charset="0"/>
              </a:rPr>
              <a:t>Bức tranh</a:t>
            </a:r>
            <a:endParaRPr lang="en-US" sz="3600" dirty="0">
              <a:latin typeface="Times New Roman" panose="02020603050405020304" pitchFamily="18" charset="0"/>
              <a:cs typeface="Times New Roman" panose="02020603050405020304" pitchFamily="18" charset="0"/>
            </a:endParaRPr>
          </a:p>
        </p:txBody>
      </p:sp>
      <p:sp>
        <p:nvSpPr>
          <p:cNvPr id="12" name="Text 9"/>
          <p:cNvSpPr/>
          <p:nvPr/>
        </p:nvSpPr>
        <p:spPr>
          <a:xfrm>
            <a:off x="10399514" y="5157788"/>
            <a:ext cx="3165753" cy="363855"/>
          </a:xfrm>
          <a:prstGeom prst="rect">
            <a:avLst/>
          </a:prstGeom>
          <a:noFill/>
          <a:ln/>
        </p:spPr>
        <p:txBody>
          <a:bodyPr wrap="none" lIns="0" tIns="0" rIns="0" bIns="0" rtlCol="0" anchor="t"/>
          <a:lstStyle/>
          <a:p>
            <a:pPr marL="0" indent="0" algn="l">
              <a:lnSpc>
                <a:spcPts val="2850"/>
              </a:lnSpc>
              <a:buNone/>
            </a:pP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Thường có hình vuông</a:t>
            </a:r>
            <a:endParaRPr lang="en-US" sz="2000" dirty="0">
              <a:latin typeface="Times New Roman" panose="02020603050405020304" pitchFamily="18" charset="0"/>
              <a:cs typeface="Times New Roman" panose="02020603050405020304" pitchFamily="18" charset="0"/>
            </a:endParaRPr>
          </a:p>
        </p:txBody>
      </p:sp>
      <p:sp>
        <p:nvSpPr>
          <p:cNvPr id="13" name="Shape 10"/>
          <p:cNvSpPr/>
          <p:nvPr/>
        </p:nvSpPr>
        <p:spPr>
          <a:xfrm>
            <a:off x="6324124" y="5976461"/>
            <a:ext cx="7468553" cy="1289447"/>
          </a:xfrm>
          <a:prstGeom prst="roundRect">
            <a:avLst>
              <a:gd name="adj" fmla="val 42327"/>
            </a:avLst>
          </a:prstGeom>
          <a:solidFill>
            <a:srgbClr val="F3E8E8"/>
          </a:solidFill>
          <a:ln/>
        </p:spPr>
      </p:sp>
      <p:sp>
        <p:nvSpPr>
          <p:cNvPr id="14" name="Text 11"/>
          <p:cNvSpPr/>
          <p:nvPr/>
        </p:nvSpPr>
        <p:spPr>
          <a:xfrm>
            <a:off x="6551533" y="6203871"/>
            <a:ext cx="2675334" cy="334328"/>
          </a:xfrm>
          <a:prstGeom prst="rect">
            <a:avLst/>
          </a:prstGeom>
          <a:noFill/>
          <a:ln/>
        </p:spPr>
        <p:txBody>
          <a:bodyPr wrap="none" lIns="0" tIns="0" rIns="0" bIns="0" rtlCol="0" anchor="t"/>
          <a:lstStyle/>
          <a:p>
            <a:pPr marL="0" indent="0" algn="l">
              <a:lnSpc>
                <a:spcPts val="2600"/>
              </a:lnSpc>
              <a:buNone/>
            </a:pPr>
            <a:r>
              <a:rPr lang="en-US" sz="3600" dirty="0">
                <a:solidFill>
                  <a:srgbClr val="3B3535"/>
                </a:solidFill>
                <a:latin typeface="Times New Roman" panose="02020603050405020304" pitchFamily="18" charset="0"/>
                <a:ea typeface="Red Hat Text" pitchFamily="34" charset="-122"/>
                <a:cs typeface="Times New Roman" panose="02020603050405020304" pitchFamily="18" charset="0"/>
              </a:rPr>
              <a:t>Khung cửa sổ</a:t>
            </a:r>
            <a:endParaRPr lang="en-US" sz="3600" dirty="0">
              <a:latin typeface="Times New Roman" panose="02020603050405020304" pitchFamily="18" charset="0"/>
              <a:cs typeface="Times New Roman" panose="02020603050405020304" pitchFamily="18" charset="0"/>
            </a:endParaRPr>
          </a:p>
        </p:txBody>
      </p:sp>
      <p:sp>
        <p:nvSpPr>
          <p:cNvPr id="15" name="Text 12"/>
          <p:cNvSpPr/>
          <p:nvPr/>
        </p:nvSpPr>
        <p:spPr>
          <a:xfrm>
            <a:off x="6551533" y="6674644"/>
            <a:ext cx="7013734" cy="363855"/>
          </a:xfrm>
          <a:prstGeom prst="rect">
            <a:avLst/>
          </a:prstGeom>
          <a:noFill/>
          <a:ln/>
        </p:spPr>
        <p:txBody>
          <a:bodyPr wrap="none" lIns="0" tIns="0" rIns="0" bIns="0" rtlCol="0" anchor="t"/>
          <a:lstStyle/>
          <a:p>
            <a:pPr marL="0" indent="0" algn="l">
              <a:lnSpc>
                <a:spcPts val="2850"/>
              </a:lnSpc>
              <a:buNone/>
            </a:pP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Cũng có hình vuông</a:t>
            </a:r>
            <a:endParaRPr lang="en-US" sz="2000" dirty="0">
              <a:latin typeface="Times New Roman" panose="02020603050405020304" pitchFamily="18" charset="0"/>
              <a:cs typeface="Times New Roman" panose="02020603050405020304" pitchFamily="18" charset="0"/>
            </a:endParaRPr>
          </a:p>
        </p:txBody>
      </p:sp>
      <p:pic>
        <p:nvPicPr>
          <p:cNvPr id="16" name="1_-Bài-hát-thiếu-nhi-HỌC-CÁC-HÌNH-HỌC-CƠ-BẢN-VUÔNG_-TRÒN_-TAM-GIÁC_-CHỮ-NHẬT_-YouTube (2)">
            <a:hlinkClick r:id="" action="ppaction://media"/>
            <a:extLst>
              <a:ext uri="{FF2B5EF4-FFF2-40B4-BE49-F238E27FC236}">
                <a16:creationId xmlns:a16="http://schemas.microsoft.com/office/drawing/2014/main" id="{01773DEF-B74A-FF95-A1E4-9E23BCA294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88426" y="3868340"/>
            <a:ext cx="496294" cy="3638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1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697">
                <p:cTn id="7"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9144000" y="0"/>
            <a:ext cx="5486400" cy="8235077"/>
          </a:xfrm>
          <a:prstGeom prst="rect">
            <a:avLst/>
          </a:prstGeom>
        </p:spPr>
      </p:pic>
      <p:sp>
        <p:nvSpPr>
          <p:cNvPr id="3" name="Text 0"/>
          <p:cNvSpPr/>
          <p:nvPr/>
        </p:nvSpPr>
        <p:spPr>
          <a:xfrm>
            <a:off x="536714" y="1003852"/>
            <a:ext cx="8607286" cy="1280719"/>
          </a:xfrm>
          <a:prstGeom prst="rect">
            <a:avLst/>
          </a:prstGeom>
          <a:noFill/>
          <a:ln/>
        </p:spPr>
        <p:txBody>
          <a:bodyPr wrap="square" lIns="0" tIns="0" rIns="0" bIns="0" rtlCol="0" anchor="t"/>
          <a:lstStyle/>
          <a:p>
            <a:pPr marL="0" indent="0" algn="l">
              <a:lnSpc>
                <a:spcPts val="5500"/>
              </a:lnSpc>
              <a:buNone/>
            </a:pPr>
            <a:r>
              <a:rPr lang="en-US" sz="4400" dirty="0">
                <a:solidFill>
                  <a:srgbClr val="000000"/>
                </a:solidFill>
                <a:latin typeface="Red Hat Text" pitchFamily="34" charset="0"/>
                <a:ea typeface="Red Hat Text" pitchFamily="34" charset="-122"/>
                <a:cs typeface="Red Hat Text" pitchFamily="34" charset="-120"/>
              </a:rPr>
              <a:t>🎨</a:t>
            </a:r>
            <a:r>
              <a:rPr lang="en-US" sz="4400" dirty="0">
                <a:solidFill>
                  <a:srgbClr val="1F1E1E"/>
                </a:solidFill>
                <a:latin typeface="Red Hat Text" pitchFamily="34" charset="0"/>
                <a:ea typeface="Red Hat Text" pitchFamily="34" charset="-122"/>
                <a:cs typeface="Red Hat Text" pitchFamily="34" charset="-120"/>
              </a:rPr>
              <a:t> </a:t>
            </a:r>
            <a:r>
              <a:rPr lang="en-US" sz="4000" b="1" dirty="0">
                <a:solidFill>
                  <a:schemeClr val="accent1">
                    <a:lumMod val="75000"/>
                  </a:schemeClr>
                </a:solidFill>
                <a:latin typeface="Times New Roman" panose="02020603050405020304" pitchFamily="18" charset="0"/>
                <a:ea typeface="Red Hat Text" pitchFamily="34" charset="-122"/>
                <a:cs typeface="Times New Roman" panose="02020603050405020304" pitchFamily="18" charset="0"/>
              </a:rPr>
              <a:t>Trò chơi vận động: </a:t>
            </a:r>
            <a:r>
              <a:rPr lang="en-US" sz="4000" b="1" dirty="0" err="1">
                <a:solidFill>
                  <a:schemeClr val="accent1">
                    <a:lumMod val="75000"/>
                  </a:schemeClr>
                </a:solidFill>
                <a:latin typeface="Times New Roman" panose="02020603050405020304" pitchFamily="18" charset="0"/>
                <a:ea typeface="Red Hat Text" pitchFamily="34" charset="-122"/>
                <a:cs typeface="Times New Roman" panose="02020603050405020304" pitchFamily="18" charset="0"/>
              </a:rPr>
              <a:t>Tìm</a:t>
            </a:r>
            <a:r>
              <a:rPr lang="en-US" sz="4000" b="1" dirty="0">
                <a:solidFill>
                  <a:schemeClr val="accent1">
                    <a:lumMod val="75000"/>
                  </a:schemeClr>
                </a:solidFill>
                <a:latin typeface="Times New Roman" panose="02020603050405020304" pitchFamily="18" charset="0"/>
                <a:ea typeface="Red Hat Text" pitchFamily="34" charset="-122"/>
                <a:cs typeface="Times New Roman" panose="02020603050405020304" pitchFamily="18" charset="0"/>
              </a:rPr>
              <a:t> </a:t>
            </a:r>
            <a:r>
              <a:rPr lang="en-US" sz="4000" b="1" dirty="0" err="1">
                <a:solidFill>
                  <a:schemeClr val="accent1">
                    <a:lumMod val="75000"/>
                  </a:schemeClr>
                </a:solidFill>
                <a:latin typeface="Times New Roman" panose="02020603050405020304" pitchFamily="18" charset="0"/>
                <a:ea typeface="Red Hat Text" pitchFamily="34" charset="-122"/>
                <a:cs typeface="Times New Roman" panose="02020603050405020304" pitchFamily="18" charset="0"/>
              </a:rPr>
              <a:t>đúng</a:t>
            </a:r>
            <a:r>
              <a:rPr lang="en-US" sz="4000" b="1" dirty="0">
                <a:solidFill>
                  <a:schemeClr val="accent1">
                    <a:lumMod val="75000"/>
                  </a:schemeClr>
                </a:solidFill>
                <a:latin typeface="Times New Roman" panose="02020603050405020304" pitchFamily="18" charset="0"/>
                <a:ea typeface="Red Hat Text" pitchFamily="34" charset="-122"/>
                <a:cs typeface="Times New Roman" panose="02020603050405020304" pitchFamily="18" charset="0"/>
              </a:rPr>
              <a:t> </a:t>
            </a:r>
            <a:r>
              <a:rPr lang="en-US" sz="4000" b="1" dirty="0" err="1">
                <a:solidFill>
                  <a:schemeClr val="accent1">
                    <a:lumMod val="75000"/>
                  </a:schemeClr>
                </a:solidFill>
                <a:latin typeface="Times New Roman" panose="02020603050405020304" pitchFamily="18" charset="0"/>
                <a:ea typeface="Red Hat Text" pitchFamily="34" charset="-122"/>
                <a:cs typeface="Times New Roman" panose="02020603050405020304" pitchFamily="18" charset="0"/>
              </a:rPr>
              <a:t>hình</a:t>
            </a:r>
            <a:endParaRPr lang="en-US" sz="40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4" name="Text 1"/>
          <p:cNvSpPr/>
          <p:nvPr/>
        </p:nvSpPr>
        <p:spPr>
          <a:xfrm>
            <a:off x="833199" y="2427327"/>
            <a:ext cx="7477601" cy="761524"/>
          </a:xfrm>
          <a:prstGeom prst="rect">
            <a:avLst/>
          </a:prstGeom>
          <a:noFill/>
          <a:ln/>
        </p:spPr>
        <p:txBody>
          <a:bodyPr wrap="square" lIns="0" tIns="0" rIns="0" bIns="0" rtlCol="0" anchor="t"/>
          <a:lstStyle/>
          <a:p>
            <a:pPr marL="0" indent="0" algn="l">
              <a:lnSpc>
                <a:spcPts val="2950"/>
              </a:lnSpc>
              <a:buNone/>
            </a:pPr>
            <a:r>
              <a:rPr lang="en-US" sz="2400" dirty="0">
                <a:solidFill>
                  <a:srgbClr val="7030A0"/>
                </a:solidFill>
                <a:latin typeface="Times New Roman" panose="02020603050405020304" pitchFamily="18" charset="0"/>
                <a:ea typeface="Roboto Light" pitchFamily="34" charset="-122"/>
                <a:cs typeface="Times New Roman" panose="02020603050405020304" pitchFamily="18" charset="0"/>
              </a:rPr>
              <a:t>Trò chơi này đòi hỏi các bé phải thật nhanh nhẹn và khéo léo để đưa các con vật về đúng nhà của chúng nhé!</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5" name="Shape 2"/>
          <p:cNvSpPr/>
          <p:nvPr/>
        </p:nvSpPr>
        <p:spPr>
          <a:xfrm>
            <a:off x="833199" y="3456623"/>
            <a:ext cx="7477601" cy="1428274"/>
          </a:xfrm>
          <a:prstGeom prst="roundRect">
            <a:avLst>
              <a:gd name="adj" fmla="val 2500"/>
            </a:avLst>
          </a:prstGeom>
          <a:solidFill>
            <a:srgbClr val="FFFAFA"/>
          </a:solidFill>
          <a:ln w="30480">
            <a:solidFill>
              <a:srgbClr val="D9CECE"/>
            </a:solidFill>
            <a:prstDash val="solid"/>
          </a:ln>
        </p:spPr>
      </p:sp>
      <p:sp>
        <p:nvSpPr>
          <p:cNvPr id="6" name="Shape 3"/>
          <p:cNvSpPr/>
          <p:nvPr/>
        </p:nvSpPr>
        <p:spPr>
          <a:xfrm>
            <a:off x="863679" y="3487103"/>
            <a:ext cx="952143" cy="1367314"/>
          </a:xfrm>
          <a:prstGeom prst="rect">
            <a:avLst/>
          </a:prstGeom>
          <a:solidFill>
            <a:srgbClr val="F3E8E8"/>
          </a:solidFill>
          <a:ln/>
        </p:spPr>
      </p:sp>
      <p:pic>
        <p:nvPicPr>
          <p:cNvPr id="7" name="Image 1"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61217" y="3992166"/>
            <a:ext cx="357068" cy="357068"/>
          </a:xfrm>
          <a:prstGeom prst="rect">
            <a:avLst/>
          </a:prstGeom>
        </p:spPr>
      </p:pic>
      <p:sp>
        <p:nvSpPr>
          <p:cNvPr id="8" name="Text 4"/>
          <p:cNvSpPr/>
          <p:nvPr/>
        </p:nvSpPr>
        <p:spPr>
          <a:xfrm>
            <a:off x="2425148" y="3725108"/>
            <a:ext cx="2623930" cy="350044"/>
          </a:xfrm>
          <a:prstGeom prst="rect">
            <a:avLst/>
          </a:prstGeom>
          <a:noFill/>
          <a:ln/>
        </p:spPr>
        <p:txBody>
          <a:bodyPr wrap="none" lIns="0" tIns="0" rIns="0" bIns="0" rtlCol="0" anchor="t"/>
          <a:lstStyle/>
          <a:p>
            <a:pPr marL="0" indent="0" algn="l">
              <a:lnSpc>
                <a:spcPts val="2750"/>
              </a:lnSpc>
              <a:buNone/>
            </a:pPr>
            <a:r>
              <a:rPr lang="en-US" sz="3200" dirty="0">
                <a:solidFill>
                  <a:srgbClr val="C00000"/>
                </a:solidFill>
                <a:latin typeface="Times New Roman" panose="02020603050405020304" pitchFamily="18" charset="0"/>
                <a:ea typeface="Red Hat Text" pitchFamily="34" charset="-122"/>
                <a:cs typeface="Times New Roman" panose="02020603050405020304" pitchFamily="18" charset="0"/>
              </a:rPr>
              <a:t>      Cua con</a:t>
            </a:r>
            <a:endParaRPr lang="en-US" sz="3200" dirty="0">
              <a:solidFill>
                <a:srgbClr val="C00000"/>
              </a:solidFill>
              <a:latin typeface="Times New Roman" panose="02020603050405020304" pitchFamily="18" charset="0"/>
              <a:cs typeface="Times New Roman" panose="02020603050405020304" pitchFamily="18" charset="0"/>
            </a:endParaRPr>
          </a:p>
        </p:txBody>
      </p:sp>
      <p:sp>
        <p:nvSpPr>
          <p:cNvPr id="9" name="Text 5"/>
          <p:cNvSpPr/>
          <p:nvPr/>
        </p:nvSpPr>
        <p:spPr>
          <a:xfrm>
            <a:off x="2053828" y="4217908"/>
            <a:ext cx="5988487" cy="380762"/>
          </a:xfrm>
          <a:prstGeom prst="rect">
            <a:avLst/>
          </a:prstGeom>
          <a:noFill/>
          <a:ln/>
        </p:spPr>
        <p:txBody>
          <a:bodyPr wrap="none" lIns="0" tIns="0" rIns="0" bIns="0" rtlCol="0" anchor="t"/>
          <a:lstStyle/>
          <a:p>
            <a:pPr marL="0" indent="0" algn="l">
              <a:lnSpc>
                <a:spcPts val="2950"/>
              </a:lnSpc>
              <a:buNone/>
            </a:pP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Đưa</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vào chuồng </a:t>
            </a:r>
            <a:r>
              <a:rPr lang="en-US" sz="2000" dirty="0">
                <a:solidFill>
                  <a:srgbClr val="F5A3A3"/>
                </a:solidFill>
                <a:latin typeface="Times New Roman" panose="02020603050405020304" pitchFamily="18" charset="0"/>
                <a:ea typeface="Roboto Light" pitchFamily="34" charset="-122"/>
                <a:cs typeface="Times New Roman" panose="02020603050405020304" pitchFamily="18" charset="0"/>
              </a:rPr>
              <a:t>hình vuông</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ấm áp.</a:t>
            </a:r>
            <a:endParaRPr lang="en-US" sz="2000" dirty="0">
              <a:latin typeface="Times New Roman" panose="02020603050405020304" pitchFamily="18" charset="0"/>
              <a:cs typeface="Times New Roman" panose="02020603050405020304" pitchFamily="18" charset="0"/>
            </a:endParaRPr>
          </a:p>
        </p:txBody>
      </p:sp>
      <p:sp>
        <p:nvSpPr>
          <p:cNvPr id="10" name="Shape 6"/>
          <p:cNvSpPr/>
          <p:nvPr/>
        </p:nvSpPr>
        <p:spPr>
          <a:xfrm>
            <a:off x="833199" y="5122902"/>
            <a:ext cx="7477601" cy="1428274"/>
          </a:xfrm>
          <a:prstGeom prst="roundRect">
            <a:avLst>
              <a:gd name="adj" fmla="val 2500"/>
            </a:avLst>
          </a:prstGeom>
          <a:solidFill>
            <a:srgbClr val="FFFAFA"/>
          </a:solidFill>
          <a:ln w="30480">
            <a:solidFill>
              <a:srgbClr val="D9CECE"/>
            </a:solidFill>
            <a:prstDash val="solid"/>
          </a:ln>
        </p:spPr>
      </p:sp>
      <p:sp>
        <p:nvSpPr>
          <p:cNvPr id="11" name="Shape 7"/>
          <p:cNvSpPr/>
          <p:nvPr/>
        </p:nvSpPr>
        <p:spPr>
          <a:xfrm>
            <a:off x="863679" y="5153382"/>
            <a:ext cx="952143" cy="1367314"/>
          </a:xfrm>
          <a:prstGeom prst="rect">
            <a:avLst/>
          </a:prstGeom>
          <a:solidFill>
            <a:srgbClr val="F3E8E8"/>
          </a:solidFill>
          <a:ln/>
        </p:spPr>
      </p:sp>
      <p:pic>
        <p:nvPicPr>
          <p:cNvPr id="12" name="Image 2"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61217" y="5658445"/>
            <a:ext cx="357068" cy="357068"/>
          </a:xfrm>
          <a:prstGeom prst="rect">
            <a:avLst/>
          </a:prstGeom>
        </p:spPr>
      </p:pic>
      <p:sp>
        <p:nvSpPr>
          <p:cNvPr id="13" name="Text 8"/>
          <p:cNvSpPr/>
          <p:nvPr/>
        </p:nvSpPr>
        <p:spPr>
          <a:xfrm>
            <a:off x="2053828" y="5391388"/>
            <a:ext cx="2800588" cy="350044"/>
          </a:xfrm>
          <a:prstGeom prst="rect">
            <a:avLst/>
          </a:prstGeom>
          <a:noFill/>
          <a:ln/>
        </p:spPr>
        <p:txBody>
          <a:bodyPr wrap="none" lIns="0" tIns="0" rIns="0" bIns="0" rtlCol="0" anchor="t"/>
          <a:lstStyle/>
          <a:p>
            <a:pPr marL="0" indent="0" algn="l">
              <a:lnSpc>
                <a:spcPts val="2750"/>
              </a:lnSpc>
              <a:buNone/>
            </a:pPr>
            <a:r>
              <a:rPr lang="en-US" sz="2800" dirty="0">
                <a:solidFill>
                  <a:schemeClr val="accent6">
                    <a:lumMod val="75000"/>
                  </a:schemeClr>
                </a:solidFill>
                <a:latin typeface="Times New Roman" panose="02020603050405020304" pitchFamily="18" charset="0"/>
                <a:ea typeface="Red Hat Text" pitchFamily="34" charset="-122"/>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Red Hat Text" pitchFamily="34" charset="-122"/>
                <a:cs typeface="Times New Roman" panose="02020603050405020304" pitchFamily="18" charset="0"/>
              </a:rPr>
              <a:t>Tôm</a:t>
            </a:r>
            <a:r>
              <a:rPr lang="en-US" sz="2800" dirty="0">
                <a:solidFill>
                  <a:schemeClr val="accent6">
                    <a:lumMod val="75000"/>
                  </a:schemeClr>
                </a:solidFill>
                <a:latin typeface="Times New Roman" panose="02020603050405020304" pitchFamily="18" charset="0"/>
                <a:ea typeface="Red Hat Text" pitchFamily="34" charset="-122"/>
                <a:cs typeface="Times New Roman" panose="02020603050405020304" pitchFamily="18" charset="0"/>
              </a:rPr>
              <a:t> </a:t>
            </a:r>
            <a:r>
              <a:rPr lang="en-US" sz="2800" dirty="0" err="1">
                <a:solidFill>
                  <a:schemeClr val="accent6">
                    <a:lumMod val="75000"/>
                  </a:schemeClr>
                </a:solidFill>
                <a:latin typeface="Times New Roman" panose="02020603050405020304" pitchFamily="18" charset="0"/>
                <a:ea typeface="Red Hat Text" pitchFamily="34" charset="-122"/>
                <a:cs typeface="Times New Roman" panose="02020603050405020304" pitchFamily="18" charset="0"/>
              </a:rPr>
              <a:t>xinh</a:t>
            </a:r>
            <a:endParaRPr lang="en-US" sz="2800"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14" name="Text 9"/>
          <p:cNvSpPr/>
          <p:nvPr/>
        </p:nvSpPr>
        <p:spPr>
          <a:xfrm>
            <a:off x="2053828" y="5884188"/>
            <a:ext cx="5988487" cy="380762"/>
          </a:xfrm>
          <a:prstGeom prst="rect">
            <a:avLst/>
          </a:prstGeom>
          <a:noFill/>
          <a:ln/>
        </p:spPr>
        <p:txBody>
          <a:bodyPr wrap="none" lIns="0" tIns="0" rIns="0" bIns="0" rtlCol="0" anchor="t"/>
          <a:lstStyle/>
          <a:p>
            <a:pPr marL="0" indent="0" algn="l">
              <a:lnSpc>
                <a:spcPts val="2950"/>
              </a:lnSpc>
              <a:buNone/>
            </a:pP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000" dirty="0" err="1">
                <a:solidFill>
                  <a:srgbClr val="3B3535"/>
                </a:solidFill>
                <a:latin typeface="Times New Roman" panose="02020603050405020304" pitchFamily="18" charset="0"/>
                <a:ea typeface="Roboto Light" pitchFamily="34" charset="-122"/>
                <a:cs typeface="Times New Roman" panose="02020603050405020304" pitchFamily="18" charset="0"/>
              </a:rPr>
              <a:t>Đưa</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vào ao </a:t>
            </a:r>
            <a:r>
              <a:rPr lang="en-US" sz="2000" dirty="0">
                <a:solidFill>
                  <a:srgbClr val="F5A3A3"/>
                </a:solidFill>
                <a:latin typeface="Times New Roman" panose="02020603050405020304" pitchFamily="18" charset="0"/>
                <a:ea typeface="Roboto Light" pitchFamily="34" charset="-122"/>
                <a:cs typeface="Times New Roman" panose="02020603050405020304" pitchFamily="18" charset="0"/>
              </a:rPr>
              <a:t>hình tròn</a:t>
            </a: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 mát mẻ.</a:t>
            </a:r>
            <a:endParaRPr lang="en-US" sz="2000" dirty="0">
              <a:latin typeface="Times New Roman" panose="02020603050405020304" pitchFamily="18" charset="0"/>
              <a:cs typeface="Times New Roman" panose="02020603050405020304" pitchFamily="18" charset="0"/>
            </a:endParaRPr>
          </a:p>
        </p:txBody>
      </p:sp>
      <p:sp>
        <p:nvSpPr>
          <p:cNvPr id="15" name="Text 10"/>
          <p:cNvSpPr/>
          <p:nvPr/>
        </p:nvSpPr>
        <p:spPr>
          <a:xfrm>
            <a:off x="833199" y="6818947"/>
            <a:ext cx="7477601" cy="761524"/>
          </a:xfrm>
          <a:prstGeom prst="rect">
            <a:avLst/>
          </a:prstGeom>
          <a:noFill/>
          <a:ln/>
        </p:spPr>
        <p:txBody>
          <a:bodyPr wrap="square" lIns="0" tIns="0" rIns="0" bIns="0" rtlCol="0" anchor="t"/>
          <a:lstStyle/>
          <a:p>
            <a:pPr marL="0" indent="0" algn="l">
              <a:lnSpc>
                <a:spcPts val="2950"/>
              </a:lnSpc>
              <a:buNone/>
            </a:pP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Cách chơi: Các bé sẽ bật qua 3 vòng tròn và sau đó mang con vật mình chọn về đúng chuồng hoặc ao có hình tương ứng.</a:t>
            </a:r>
            <a:endParaRPr lang="en-US" sz="2000" dirty="0">
              <a:latin typeface="Times New Roman" panose="02020603050405020304" pitchFamily="18" charset="0"/>
              <a:cs typeface="Times New Roman" panose="02020603050405020304" pitchFamily="18" charset="0"/>
            </a:endParaRPr>
          </a:p>
        </p:txBody>
      </p:sp>
      <p:pic>
        <p:nvPicPr>
          <p:cNvPr id="16" name="1_-Bài-hát-thiếu-nhi-HỌC-CÁC-HÌNH-HỌC-CƠ-BẢN-VUÔNG_-TRÒN_-TAM-GIÁC_-CHỮ-NHẬT_-YouTube (2)">
            <a:hlinkClick r:id="" action="ppaction://media"/>
            <a:extLst>
              <a:ext uri="{FF2B5EF4-FFF2-40B4-BE49-F238E27FC236}">
                <a16:creationId xmlns:a16="http://schemas.microsoft.com/office/drawing/2014/main" id="{3585E9F8-B9ED-26BD-B938-DC1C3A12D37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096538" y="1678425"/>
            <a:ext cx="377687" cy="462675"/>
          </a:xfrm>
          <a:prstGeom prst="rect">
            <a:avLst/>
          </a:prstGeom>
        </p:spPr>
      </p:pic>
      <p:pic>
        <p:nvPicPr>
          <p:cNvPr id="20" name="Picture 19">
            <a:extLst>
              <a:ext uri="{FF2B5EF4-FFF2-40B4-BE49-F238E27FC236}">
                <a16:creationId xmlns:a16="http://schemas.microsoft.com/office/drawing/2014/main" id="{8A7322C8-ECAC-2597-B243-FAB61BF0BDE0}"/>
              </a:ext>
            </a:extLst>
          </p:cNvPr>
          <p:cNvPicPr>
            <a:picLocks noChangeAspect="1"/>
          </p:cNvPicPr>
          <p:nvPr/>
        </p:nvPicPr>
        <p:blipFill>
          <a:blip r:embed="rId11"/>
          <a:stretch>
            <a:fillRect/>
          </a:stretch>
        </p:blipFill>
        <p:spPr>
          <a:xfrm>
            <a:off x="10982739" y="5496339"/>
            <a:ext cx="1669774" cy="844826"/>
          </a:xfrm>
          <a:prstGeom prst="rect">
            <a:avLst/>
          </a:prstGeom>
        </p:spPr>
      </p:pic>
      <p:pic>
        <p:nvPicPr>
          <p:cNvPr id="22" name="Picture 21">
            <a:extLst>
              <a:ext uri="{FF2B5EF4-FFF2-40B4-BE49-F238E27FC236}">
                <a16:creationId xmlns:a16="http://schemas.microsoft.com/office/drawing/2014/main" id="{1961720E-E20E-AE7B-56ED-AED9525467CD}"/>
              </a:ext>
            </a:extLst>
          </p:cNvPr>
          <p:cNvPicPr>
            <a:picLocks noChangeAspect="1"/>
          </p:cNvPicPr>
          <p:nvPr/>
        </p:nvPicPr>
        <p:blipFill>
          <a:blip r:embed="rId12"/>
          <a:stretch>
            <a:fillRect/>
          </a:stretch>
        </p:blipFill>
        <p:spPr>
          <a:xfrm>
            <a:off x="833200" y="3456623"/>
            <a:ext cx="952143" cy="1397794"/>
          </a:xfrm>
          <a:prstGeom prst="rect">
            <a:avLst/>
          </a:prstGeom>
        </p:spPr>
      </p:pic>
      <p:pic>
        <p:nvPicPr>
          <p:cNvPr id="24" name="Picture 23">
            <a:extLst>
              <a:ext uri="{FF2B5EF4-FFF2-40B4-BE49-F238E27FC236}">
                <a16:creationId xmlns:a16="http://schemas.microsoft.com/office/drawing/2014/main" id="{14191022-43EA-EBCA-F384-5F81D6AF3B2F}"/>
              </a:ext>
            </a:extLst>
          </p:cNvPr>
          <p:cNvPicPr>
            <a:picLocks noChangeAspect="1"/>
          </p:cNvPicPr>
          <p:nvPr/>
        </p:nvPicPr>
        <p:blipFill>
          <a:blip r:embed="rId13"/>
          <a:stretch>
            <a:fillRect/>
          </a:stretch>
        </p:blipFill>
        <p:spPr>
          <a:xfrm>
            <a:off x="833199" y="5122902"/>
            <a:ext cx="982624" cy="14282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1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0" y="0"/>
            <a:ext cx="5486400" cy="8229600"/>
          </a:xfrm>
          <a:prstGeom prst="rect">
            <a:avLst/>
          </a:prstGeom>
        </p:spPr>
      </p:pic>
      <p:sp>
        <p:nvSpPr>
          <p:cNvPr id="3" name="Text 0"/>
          <p:cNvSpPr/>
          <p:nvPr/>
        </p:nvSpPr>
        <p:spPr>
          <a:xfrm>
            <a:off x="6324124" y="1953338"/>
            <a:ext cx="6639639" cy="1149073"/>
          </a:xfrm>
          <a:prstGeom prst="rect">
            <a:avLst/>
          </a:prstGeom>
          <a:noFill/>
          <a:ln/>
        </p:spPr>
        <p:txBody>
          <a:bodyPr wrap="none" lIns="0" tIns="0" rIns="0" bIns="0" rtlCol="0" anchor="t"/>
          <a:lstStyle/>
          <a:p>
            <a:pPr marL="0" indent="0" algn="l">
              <a:lnSpc>
                <a:spcPts val="5500"/>
              </a:lnSpc>
              <a:buNone/>
            </a:pPr>
            <a:r>
              <a:rPr lang="en-US" sz="4400" dirty="0">
                <a:solidFill>
                  <a:srgbClr val="000000"/>
                </a:solidFill>
                <a:latin typeface="Red Hat Text" pitchFamily="34" charset="0"/>
                <a:ea typeface="Red Hat Text" pitchFamily="34" charset="-122"/>
                <a:cs typeface="Red Hat Text" pitchFamily="34" charset="-120"/>
              </a:rPr>
              <a:t>🎨</a:t>
            </a:r>
            <a:r>
              <a:rPr lang="en-US" sz="4400" dirty="0">
                <a:solidFill>
                  <a:srgbClr val="1F1E1E"/>
                </a:solidFill>
                <a:latin typeface="Red Hat Text" pitchFamily="34" charset="0"/>
                <a:ea typeface="Red Hat Text" pitchFamily="34" charset="-122"/>
                <a:cs typeface="Red Hat Text" pitchFamily="34" charset="-120"/>
              </a:rPr>
              <a:t> </a:t>
            </a:r>
            <a:r>
              <a:rPr lang="en-US" sz="4800" b="1" dirty="0">
                <a:solidFill>
                  <a:schemeClr val="accent6">
                    <a:lumMod val="75000"/>
                  </a:schemeClr>
                </a:solidFill>
                <a:latin typeface="Times New Roman" panose="02020603050405020304" pitchFamily="18" charset="0"/>
                <a:ea typeface="Red Hat Text" pitchFamily="34" charset="-122"/>
                <a:cs typeface="Times New Roman" panose="02020603050405020304" pitchFamily="18" charset="0"/>
              </a:rPr>
              <a:t>Trò chơi phân loại bánh</a:t>
            </a:r>
            <a:endParaRPr lang="en-US" sz="4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ext 1"/>
          <p:cNvSpPr/>
          <p:nvPr/>
        </p:nvSpPr>
        <p:spPr>
          <a:xfrm>
            <a:off x="6324124" y="2740700"/>
            <a:ext cx="7468553" cy="1149072"/>
          </a:xfrm>
          <a:prstGeom prst="rect">
            <a:avLst/>
          </a:prstGeom>
          <a:noFill/>
          <a:ln/>
        </p:spPr>
        <p:txBody>
          <a:bodyPr wrap="square" lIns="0" tIns="0" rIns="0" bIns="0" rtlCol="0" anchor="t"/>
          <a:lstStyle/>
          <a:p>
            <a:pPr marL="0" indent="0" algn="l">
              <a:lnSpc>
                <a:spcPts val="3000"/>
              </a:lnSpc>
              <a:buNone/>
            </a:pPr>
            <a:endParaRPr lang="en-US" sz="1850" dirty="0"/>
          </a:p>
        </p:txBody>
      </p:sp>
      <p:sp>
        <p:nvSpPr>
          <p:cNvPr id="5" name="Shape 2"/>
          <p:cNvSpPr/>
          <p:nvPr/>
        </p:nvSpPr>
        <p:spPr>
          <a:xfrm>
            <a:off x="6593324" y="4158972"/>
            <a:ext cx="30480" cy="2400419"/>
          </a:xfrm>
          <a:prstGeom prst="roundRect">
            <a:avLst>
              <a:gd name="adj" fmla="val 117806"/>
            </a:avLst>
          </a:prstGeom>
          <a:solidFill>
            <a:srgbClr val="D9CECE"/>
          </a:solidFill>
          <a:ln/>
        </p:spPr>
      </p:sp>
      <p:sp>
        <p:nvSpPr>
          <p:cNvPr id="6" name="Shape 3"/>
          <p:cNvSpPr/>
          <p:nvPr/>
        </p:nvSpPr>
        <p:spPr>
          <a:xfrm>
            <a:off x="6832104" y="4412933"/>
            <a:ext cx="718066" cy="30480"/>
          </a:xfrm>
          <a:prstGeom prst="roundRect">
            <a:avLst>
              <a:gd name="adj" fmla="val 117806"/>
            </a:avLst>
          </a:prstGeom>
          <a:solidFill>
            <a:srgbClr val="D9CECE"/>
          </a:solidFill>
          <a:ln/>
        </p:spPr>
      </p:sp>
      <p:sp>
        <p:nvSpPr>
          <p:cNvPr id="7" name="Shape 4"/>
          <p:cNvSpPr/>
          <p:nvPr/>
        </p:nvSpPr>
        <p:spPr>
          <a:xfrm>
            <a:off x="6324064" y="4158972"/>
            <a:ext cx="538520" cy="538520"/>
          </a:xfrm>
          <a:prstGeom prst="roundRect">
            <a:avLst>
              <a:gd name="adj" fmla="val 6668"/>
            </a:avLst>
          </a:prstGeom>
          <a:solidFill>
            <a:srgbClr val="F3E8E8"/>
          </a:solidFill>
          <a:ln/>
        </p:spPr>
      </p:sp>
      <p:sp>
        <p:nvSpPr>
          <p:cNvPr id="8" name="Text 5"/>
          <p:cNvSpPr/>
          <p:nvPr/>
        </p:nvSpPr>
        <p:spPr>
          <a:xfrm>
            <a:off x="6424315" y="4216956"/>
            <a:ext cx="337899" cy="422434"/>
          </a:xfrm>
          <a:prstGeom prst="rect">
            <a:avLst/>
          </a:prstGeom>
          <a:noFill/>
          <a:ln/>
        </p:spPr>
        <p:txBody>
          <a:bodyPr wrap="none" lIns="0" tIns="0" rIns="0" bIns="0" rtlCol="0" anchor="t"/>
          <a:lstStyle/>
          <a:p>
            <a:pPr marL="0" indent="0" algn="ctr">
              <a:lnSpc>
                <a:spcPts val="2650"/>
              </a:lnSpc>
              <a:buNone/>
            </a:pPr>
            <a:r>
              <a:rPr lang="en-US" sz="2650" dirty="0">
                <a:solidFill>
                  <a:srgbClr val="3B3535"/>
                </a:solidFill>
                <a:latin typeface="Red Hat Text" pitchFamily="34" charset="0"/>
                <a:ea typeface="Red Hat Text" pitchFamily="34" charset="-122"/>
                <a:cs typeface="Red Hat Text" pitchFamily="34" charset="-120"/>
              </a:rPr>
              <a:t>1</a:t>
            </a:r>
            <a:endParaRPr lang="en-US" sz="2650" dirty="0"/>
          </a:p>
        </p:txBody>
      </p:sp>
      <p:sp>
        <p:nvSpPr>
          <p:cNvPr id="9" name="Text 6"/>
          <p:cNvSpPr/>
          <p:nvPr/>
        </p:nvSpPr>
        <p:spPr>
          <a:xfrm>
            <a:off x="7790259" y="4241244"/>
            <a:ext cx="2816185" cy="351949"/>
          </a:xfrm>
          <a:prstGeom prst="rect">
            <a:avLst/>
          </a:prstGeom>
          <a:noFill/>
          <a:ln/>
        </p:spPr>
        <p:txBody>
          <a:bodyPr wrap="none" lIns="0" tIns="0" rIns="0" bIns="0" rtlCol="0" anchor="t"/>
          <a:lstStyle/>
          <a:p>
            <a:pPr marL="0" indent="0" algn="l">
              <a:lnSpc>
                <a:spcPts val="2750"/>
              </a:lnSpc>
              <a:buNone/>
            </a:pPr>
            <a:r>
              <a:rPr lang="en-US" sz="4000" dirty="0">
                <a:solidFill>
                  <a:schemeClr val="accent2">
                    <a:lumMod val="50000"/>
                  </a:schemeClr>
                </a:solidFill>
                <a:latin typeface="Times New Roman" panose="02020603050405020304" pitchFamily="18" charset="0"/>
                <a:ea typeface="Red Hat Text" pitchFamily="34" charset="-122"/>
                <a:cs typeface="Times New Roman" panose="02020603050405020304" pitchFamily="18" charset="0"/>
              </a:rPr>
              <a:t>Bánh hình tròn</a:t>
            </a:r>
            <a:endParaRPr lang="en-US" sz="40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0" name="Text 7"/>
          <p:cNvSpPr/>
          <p:nvPr/>
        </p:nvSpPr>
        <p:spPr>
          <a:xfrm>
            <a:off x="7790259" y="4736783"/>
            <a:ext cx="6002417" cy="383024"/>
          </a:xfrm>
          <a:prstGeom prst="rect">
            <a:avLst/>
          </a:prstGeom>
          <a:noFill/>
          <a:ln/>
        </p:spPr>
        <p:txBody>
          <a:bodyPr wrap="none" lIns="0" tIns="0" rIns="0" bIns="0" rtlCol="0" anchor="t"/>
          <a:lstStyle/>
          <a:p>
            <a:pPr marL="0" indent="0" algn="l">
              <a:lnSpc>
                <a:spcPts val="3000"/>
              </a:lnSpc>
              <a:buNone/>
            </a:pP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Đặt vào đĩa tròn</a:t>
            </a:r>
            <a:endParaRPr lang="en-US" sz="2000" dirty="0">
              <a:latin typeface="Times New Roman" panose="02020603050405020304" pitchFamily="18" charset="0"/>
              <a:cs typeface="Times New Roman" panose="02020603050405020304" pitchFamily="18" charset="0"/>
            </a:endParaRPr>
          </a:p>
        </p:txBody>
      </p:sp>
      <p:sp>
        <p:nvSpPr>
          <p:cNvPr id="11" name="Shape 8"/>
          <p:cNvSpPr/>
          <p:nvPr/>
        </p:nvSpPr>
        <p:spPr>
          <a:xfrm>
            <a:off x="6832104" y="5852517"/>
            <a:ext cx="718066" cy="30480"/>
          </a:xfrm>
          <a:prstGeom prst="roundRect">
            <a:avLst>
              <a:gd name="adj" fmla="val 117806"/>
            </a:avLst>
          </a:prstGeom>
          <a:solidFill>
            <a:srgbClr val="D9CECE"/>
          </a:solidFill>
          <a:ln/>
        </p:spPr>
      </p:sp>
      <p:sp>
        <p:nvSpPr>
          <p:cNvPr id="12" name="Shape 9"/>
          <p:cNvSpPr/>
          <p:nvPr/>
        </p:nvSpPr>
        <p:spPr>
          <a:xfrm>
            <a:off x="6324064" y="5598557"/>
            <a:ext cx="538520" cy="538520"/>
          </a:xfrm>
          <a:prstGeom prst="roundRect">
            <a:avLst>
              <a:gd name="adj" fmla="val 6668"/>
            </a:avLst>
          </a:prstGeom>
          <a:solidFill>
            <a:srgbClr val="F3E8E8"/>
          </a:solidFill>
          <a:ln/>
        </p:spPr>
      </p:sp>
      <p:sp>
        <p:nvSpPr>
          <p:cNvPr id="13" name="Text 10"/>
          <p:cNvSpPr/>
          <p:nvPr/>
        </p:nvSpPr>
        <p:spPr>
          <a:xfrm>
            <a:off x="6424315" y="5656540"/>
            <a:ext cx="337899" cy="422434"/>
          </a:xfrm>
          <a:prstGeom prst="rect">
            <a:avLst/>
          </a:prstGeom>
          <a:noFill/>
          <a:ln/>
        </p:spPr>
        <p:txBody>
          <a:bodyPr wrap="none" lIns="0" tIns="0" rIns="0" bIns="0" rtlCol="0" anchor="t"/>
          <a:lstStyle/>
          <a:p>
            <a:pPr marL="0" indent="0" algn="ctr">
              <a:lnSpc>
                <a:spcPts val="2650"/>
              </a:lnSpc>
              <a:buNone/>
            </a:pPr>
            <a:r>
              <a:rPr lang="en-US" sz="2650" dirty="0">
                <a:solidFill>
                  <a:srgbClr val="3B3535"/>
                </a:solidFill>
                <a:latin typeface="Red Hat Text" pitchFamily="34" charset="0"/>
                <a:ea typeface="Red Hat Text" pitchFamily="34" charset="-122"/>
                <a:cs typeface="Red Hat Text" pitchFamily="34" charset="-120"/>
              </a:rPr>
              <a:t>2</a:t>
            </a:r>
            <a:endParaRPr lang="en-US" sz="2650" dirty="0"/>
          </a:p>
        </p:txBody>
      </p:sp>
      <p:sp>
        <p:nvSpPr>
          <p:cNvPr id="14" name="Text 11"/>
          <p:cNvSpPr/>
          <p:nvPr/>
        </p:nvSpPr>
        <p:spPr>
          <a:xfrm>
            <a:off x="7790259" y="5680829"/>
            <a:ext cx="2816185" cy="351949"/>
          </a:xfrm>
          <a:prstGeom prst="rect">
            <a:avLst/>
          </a:prstGeom>
          <a:noFill/>
          <a:ln/>
        </p:spPr>
        <p:txBody>
          <a:bodyPr wrap="none" lIns="0" tIns="0" rIns="0" bIns="0" rtlCol="0" anchor="t"/>
          <a:lstStyle/>
          <a:p>
            <a:pPr marL="0" indent="0" algn="l">
              <a:lnSpc>
                <a:spcPts val="2750"/>
              </a:lnSpc>
              <a:buNone/>
            </a:pPr>
            <a:r>
              <a:rPr lang="en-US" sz="3600" dirty="0">
                <a:solidFill>
                  <a:srgbClr val="002060"/>
                </a:solidFill>
                <a:latin typeface="Times New Roman" panose="02020603050405020304" pitchFamily="18" charset="0"/>
                <a:ea typeface="Red Hat Text" pitchFamily="34" charset="-122"/>
                <a:cs typeface="Times New Roman" panose="02020603050405020304" pitchFamily="18" charset="0"/>
              </a:rPr>
              <a:t>Bánh hình vuông</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5" name="Text 12"/>
          <p:cNvSpPr/>
          <p:nvPr/>
        </p:nvSpPr>
        <p:spPr>
          <a:xfrm>
            <a:off x="7790259" y="6176367"/>
            <a:ext cx="6002417" cy="383024"/>
          </a:xfrm>
          <a:prstGeom prst="rect">
            <a:avLst/>
          </a:prstGeom>
          <a:noFill/>
          <a:ln/>
        </p:spPr>
        <p:txBody>
          <a:bodyPr wrap="none" lIns="0" tIns="0" rIns="0" bIns="0" rtlCol="0" anchor="t"/>
          <a:lstStyle/>
          <a:p>
            <a:pPr marL="0" indent="0" algn="l">
              <a:lnSpc>
                <a:spcPts val="3000"/>
              </a:lnSpc>
              <a:buNone/>
            </a:pP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Đặt vào đĩa vuông</a:t>
            </a:r>
            <a:endParaRPr lang="en-US" sz="2000" dirty="0">
              <a:latin typeface="Times New Roman" panose="02020603050405020304" pitchFamily="18" charset="0"/>
              <a:cs typeface="Times New Roman" panose="02020603050405020304" pitchFamily="18" charset="0"/>
            </a:endParaRPr>
          </a:p>
        </p:txBody>
      </p:sp>
      <p:pic>
        <p:nvPicPr>
          <p:cNvPr id="16" name="1_-Bài-hát-thiếu-nhi-HỌC-CÁC-HÌNH-HỌC-CƠ-BẢN-VUÔNG_-TRÒN_-TAM-GIÁC_-CHỮ-NHẬT_-YouTube (2)">
            <a:hlinkClick r:id="" action="ppaction://media"/>
            <a:extLst>
              <a:ext uri="{FF2B5EF4-FFF2-40B4-BE49-F238E27FC236}">
                <a16:creationId xmlns:a16="http://schemas.microsoft.com/office/drawing/2014/main" id="{6FE66C7F-4B6C-C751-8811-13984F1904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0400" y="3448878"/>
            <a:ext cx="355640" cy="440894"/>
          </a:xfrm>
          <a:prstGeom prst="rect">
            <a:avLst/>
          </a:prstGeom>
        </p:spPr>
      </p:pic>
      <p:pic>
        <p:nvPicPr>
          <p:cNvPr id="17" name="1_-Bài-hát-thiếu-nhi-HỌC-CÁC-HÌNH-HỌC-CƠ-BẢN-VUÔNG_-TRÒN_-TAM-GIÁC_-CHỮ-NHẬT_-YouTube (2)">
            <a:hlinkClick r:id="" action="ppaction://media"/>
            <a:extLst>
              <a:ext uri="{FF2B5EF4-FFF2-40B4-BE49-F238E27FC236}">
                <a16:creationId xmlns:a16="http://schemas.microsoft.com/office/drawing/2014/main" id="{F4B0E5C2-275F-B279-4133-6E48BFD0A8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18"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701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1" fill="hold" display="0">
                  <p:stCondLst>
                    <p:cond delay="indefinite"/>
                  </p:stCondLst>
                  <p:endCondLst>
                    <p:cond evt="onStopAudio" delay="0">
                      <p:tgtEl>
                        <p:sldTgt/>
                      </p:tgtEl>
                    </p:cond>
                  </p:endCondLst>
                </p:cTn>
                <p:tgtEl>
                  <p:spTgt spid="16"/>
                </p:tgtEl>
              </p:cMediaNode>
            </p:audio>
            <p:audio>
              <p:cMediaNode vol="80000">
                <p:cTn id="12" fill="hold" display="0">
                  <p:stCondLst>
                    <p:cond delay="indefinite"/>
                  </p:stCondLst>
                  <p:endCondLst>
                    <p:cond evt="onStopAudio" delay="0">
                      <p:tgtEl>
                        <p:sldTgt/>
                      </p:tgtEl>
                    </p:cond>
                  </p:endCondLst>
                </p:cTn>
                <p:tgtEl>
                  <p:spTgt spid="1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AB714-9196-AA20-A211-A7634373AB99}"/>
            </a:ext>
          </a:extLst>
        </p:cNvPr>
        <p:cNvGrpSpPr/>
        <p:nvPr/>
      </p:nvGrpSpPr>
      <p:grpSpPr>
        <a:xfrm>
          <a:off x="0" y="0"/>
          <a:ext cx="0" cy="0"/>
          <a:chOff x="0" y="0"/>
          <a:chExt cx="0" cy="0"/>
        </a:xfrm>
      </p:grpSpPr>
      <p:pic>
        <p:nvPicPr>
          <p:cNvPr id="2" name="Image 0" descr="preencoded.png">
            <a:extLst>
              <a:ext uri="{FF2B5EF4-FFF2-40B4-BE49-F238E27FC236}">
                <a16:creationId xmlns:a16="http://schemas.microsoft.com/office/drawing/2014/main" id="{72D7DDD9-13E6-618D-FD47-6921FC664505}"/>
              </a:ext>
            </a:extLst>
          </p:cNvPr>
          <p:cNvPicPr>
            <a:picLocks noChangeAspect="1"/>
          </p:cNvPicPr>
          <p:nvPr/>
        </p:nvPicPr>
        <p:blipFill>
          <a:blip r:embed="rId3"/>
          <a:stretch>
            <a:fillRect/>
          </a:stretch>
        </p:blipFill>
        <p:spPr>
          <a:xfrm>
            <a:off x="0" y="0"/>
            <a:ext cx="14630400" cy="8229600"/>
          </a:xfrm>
          <a:prstGeom prst="rect">
            <a:avLst/>
          </a:prstGeom>
        </p:spPr>
      </p:pic>
      <p:sp>
        <p:nvSpPr>
          <p:cNvPr id="3" name="Text 0">
            <a:extLst>
              <a:ext uri="{FF2B5EF4-FFF2-40B4-BE49-F238E27FC236}">
                <a16:creationId xmlns:a16="http://schemas.microsoft.com/office/drawing/2014/main" id="{2A0D37B3-7463-FB2E-B7B4-C139260F2C0C}"/>
              </a:ext>
            </a:extLst>
          </p:cNvPr>
          <p:cNvSpPr/>
          <p:nvPr/>
        </p:nvSpPr>
        <p:spPr>
          <a:xfrm>
            <a:off x="1580321" y="2474842"/>
            <a:ext cx="11598965" cy="1639957"/>
          </a:xfrm>
          <a:prstGeom prst="rect">
            <a:avLst/>
          </a:prstGeom>
          <a:noFill/>
          <a:ln/>
        </p:spPr>
        <p:txBody>
          <a:bodyPr wrap="none" lIns="0" tIns="0" rIns="0" bIns="0" rtlCol="0" anchor="t"/>
          <a:lstStyle/>
          <a:p>
            <a:pPr marL="0" indent="0" algn="l">
              <a:lnSpc>
                <a:spcPts val="5500"/>
              </a:lnSpc>
              <a:buNone/>
            </a:pPr>
            <a:r>
              <a:rPr lang="en-US" sz="8800" b="1" i="1" dirty="0">
                <a:solidFill>
                  <a:srgbClr val="002060"/>
                </a:solidFill>
                <a:latin typeface="Times New Roman" panose="02020603050405020304" pitchFamily="18" charset="0"/>
                <a:ea typeface="Red Hat Text" pitchFamily="34" charset="-122"/>
                <a:cs typeface="Times New Roman" panose="02020603050405020304" pitchFamily="18" charset="0"/>
              </a:rPr>
              <a:t>Xin </a:t>
            </a:r>
            <a:r>
              <a:rPr lang="en-US" sz="8800" b="1" i="1" dirty="0" err="1">
                <a:solidFill>
                  <a:srgbClr val="002060"/>
                </a:solidFill>
                <a:latin typeface="Times New Roman" panose="02020603050405020304" pitchFamily="18" charset="0"/>
                <a:ea typeface="Red Hat Text" pitchFamily="34" charset="-122"/>
                <a:cs typeface="Times New Roman" panose="02020603050405020304" pitchFamily="18" charset="0"/>
              </a:rPr>
              <a:t>chân</a:t>
            </a:r>
            <a:r>
              <a:rPr lang="en-US" sz="8800" b="1" i="1" dirty="0">
                <a:solidFill>
                  <a:srgbClr val="002060"/>
                </a:solidFill>
                <a:latin typeface="Times New Roman" panose="02020603050405020304" pitchFamily="18" charset="0"/>
                <a:ea typeface="Red Hat Text" pitchFamily="34" charset="-122"/>
                <a:cs typeface="Times New Roman" panose="02020603050405020304" pitchFamily="18" charset="0"/>
              </a:rPr>
              <a:t> </a:t>
            </a:r>
            <a:r>
              <a:rPr lang="en-US" sz="8800" b="1" i="1" dirty="0" err="1">
                <a:solidFill>
                  <a:srgbClr val="002060"/>
                </a:solidFill>
                <a:latin typeface="Times New Roman" panose="02020603050405020304" pitchFamily="18" charset="0"/>
                <a:ea typeface="Red Hat Text" pitchFamily="34" charset="-122"/>
                <a:cs typeface="Times New Roman" panose="02020603050405020304" pitchFamily="18" charset="0"/>
              </a:rPr>
              <a:t>thành</a:t>
            </a:r>
            <a:r>
              <a:rPr lang="en-US" sz="8800" b="1" i="1" dirty="0">
                <a:solidFill>
                  <a:srgbClr val="002060"/>
                </a:solidFill>
                <a:latin typeface="Times New Roman" panose="02020603050405020304" pitchFamily="18" charset="0"/>
                <a:ea typeface="Red Hat Text" pitchFamily="34" charset="-122"/>
                <a:cs typeface="Times New Roman" panose="02020603050405020304" pitchFamily="18" charset="0"/>
              </a:rPr>
              <a:t> </a:t>
            </a:r>
            <a:r>
              <a:rPr lang="en-US" sz="8800" b="1" i="1" dirty="0" err="1">
                <a:solidFill>
                  <a:srgbClr val="002060"/>
                </a:solidFill>
                <a:latin typeface="Times New Roman" panose="02020603050405020304" pitchFamily="18" charset="0"/>
                <a:ea typeface="Red Hat Text" pitchFamily="34" charset="-122"/>
                <a:cs typeface="Times New Roman" panose="02020603050405020304" pitchFamily="18" charset="0"/>
              </a:rPr>
              <a:t>cảm</a:t>
            </a:r>
            <a:r>
              <a:rPr lang="en-US" sz="8800" b="1" i="1" dirty="0">
                <a:solidFill>
                  <a:srgbClr val="002060"/>
                </a:solidFill>
                <a:latin typeface="Times New Roman" panose="02020603050405020304" pitchFamily="18" charset="0"/>
                <a:ea typeface="Red Hat Text" pitchFamily="34" charset="-122"/>
                <a:cs typeface="Times New Roman" panose="02020603050405020304" pitchFamily="18" charset="0"/>
              </a:rPr>
              <a:t> </a:t>
            </a:r>
            <a:r>
              <a:rPr lang="en-US" sz="8800" b="1" i="1" dirty="0" err="1">
                <a:solidFill>
                  <a:srgbClr val="002060"/>
                </a:solidFill>
                <a:latin typeface="Times New Roman" panose="02020603050405020304" pitchFamily="18" charset="0"/>
                <a:ea typeface="Red Hat Text" pitchFamily="34" charset="-122"/>
                <a:cs typeface="Times New Roman" panose="02020603050405020304" pitchFamily="18" charset="0"/>
              </a:rPr>
              <a:t>ơn</a:t>
            </a:r>
            <a:r>
              <a:rPr lang="en-US" sz="8800" b="1" i="1" dirty="0">
                <a:solidFill>
                  <a:srgbClr val="002060"/>
                </a:solidFill>
                <a:latin typeface="Times New Roman" panose="02020603050405020304" pitchFamily="18" charset="0"/>
                <a:ea typeface="Red Hat Text" pitchFamily="34" charset="-122"/>
                <a:cs typeface="Times New Roman" panose="02020603050405020304" pitchFamily="18" charset="0"/>
              </a:rPr>
              <a:t>! </a:t>
            </a:r>
            <a:endParaRPr lang="en-US" sz="8800" b="1" i="1" dirty="0">
              <a:solidFill>
                <a:srgbClr val="002060"/>
              </a:solidFill>
              <a:latin typeface="Times New Roman" panose="02020603050405020304" pitchFamily="18" charset="0"/>
              <a:cs typeface="Times New Roman" panose="02020603050405020304" pitchFamily="18" charset="0"/>
            </a:endParaRPr>
          </a:p>
        </p:txBody>
      </p:sp>
      <p:sp>
        <p:nvSpPr>
          <p:cNvPr id="4" name="Text 1">
            <a:extLst>
              <a:ext uri="{FF2B5EF4-FFF2-40B4-BE49-F238E27FC236}">
                <a16:creationId xmlns:a16="http://schemas.microsoft.com/office/drawing/2014/main" id="{F48F0E0D-A64A-0147-F370-806EA22D411D}"/>
              </a:ext>
            </a:extLst>
          </p:cNvPr>
          <p:cNvSpPr/>
          <p:nvPr/>
        </p:nvSpPr>
        <p:spPr>
          <a:xfrm>
            <a:off x="6324124" y="2740700"/>
            <a:ext cx="7468553" cy="1149072"/>
          </a:xfrm>
          <a:prstGeom prst="rect">
            <a:avLst/>
          </a:prstGeom>
          <a:noFill/>
          <a:ln/>
        </p:spPr>
        <p:txBody>
          <a:bodyPr wrap="square" lIns="0" tIns="0" rIns="0" bIns="0" rtlCol="0" anchor="t"/>
          <a:lstStyle/>
          <a:p>
            <a:pPr marL="0" indent="0" algn="l">
              <a:lnSpc>
                <a:spcPts val="3000"/>
              </a:lnSpc>
              <a:buNone/>
            </a:pPr>
            <a:endParaRPr lang="en-US" sz="1850" dirty="0"/>
          </a:p>
        </p:txBody>
      </p:sp>
      <p:sp>
        <p:nvSpPr>
          <p:cNvPr id="8" name="Text 5">
            <a:extLst>
              <a:ext uri="{FF2B5EF4-FFF2-40B4-BE49-F238E27FC236}">
                <a16:creationId xmlns:a16="http://schemas.microsoft.com/office/drawing/2014/main" id="{12239390-3594-8A74-442E-8C62C7E7F28A}"/>
              </a:ext>
            </a:extLst>
          </p:cNvPr>
          <p:cNvSpPr/>
          <p:nvPr/>
        </p:nvSpPr>
        <p:spPr>
          <a:xfrm>
            <a:off x="6424315" y="4216956"/>
            <a:ext cx="337899" cy="422434"/>
          </a:xfrm>
          <a:prstGeom prst="rect">
            <a:avLst/>
          </a:prstGeom>
          <a:noFill/>
          <a:ln/>
        </p:spPr>
        <p:txBody>
          <a:bodyPr wrap="none" lIns="0" tIns="0" rIns="0" bIns="0" rtlCol="0" anchor="t"/>
          <a:lstStyle/>
          <a:p>
            <a:pPr marL="0" indent="0" algn="ctr">
              <a:lnSpc>
                <a:spcPts val="2650"/>
              </a:lnSpc>
              <a:buNone/>
            </a:pPr>
            <a:endParaRPr lang="en-US" sz="2650" dirty="0"/>
          </a:p>
        </p:txBody>
      </p:sp>
      <p:sp>
        <p:nvSpPr>
          <p:cNvPr id="9" name="Text 6">
            <a:extLst>
              <a:ext uri="{FF2B5EF4-FFF2-40B4-BE49-F238E27FC236}">
                <a16:creationId xmlns:a16="http://schemas.microsoft.com/office/drawing/2014/main" id="{BCB9DAB9-78F1-2253-6058-2DC9BC11E81E}"/>
              </a:ext>
            </a:extLst>
          </p:cNvPr>
          <p:cNvSpPr/>
          <p:nvPr/>
        </p:nvSpPr>
        <p:spPr>
          <a:xfrm>
            <a:off x="7790259" y="4241244"/>
            <a:ext cx="2816185" cy="351949"/>
          </a:xfrm>
          <a:prstGeom prst="rect">
            <a:avLst/>
          </a:prstGeom>
          <a:noFill/>
          <a:ln/>
        </p:spPr>
        <p:txBody>
          <a:bodyPr wrap="none" lIns="0" tIns="0" rIns="0" bIns="0" rtlCol="0" anchor="t"/>
          <a:lstStyle/>
          <a:p>
            <a:pPr marL="0" indent="0" algn="l">
              <a:lnSpc>
                <a:spcPts val="2750"/>
              </a:lnSpc>
              <a:buNone/>
            </a:pPr>
            <a:endParaRPr lang="en-US" sz="40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0" name="Text 7">
            <a:extLst>
              <a:ext uri="{FF2B5EF4-FFF2-40B4-BE49-F238E27FC236}">
                <a16:creationId xmlns:a16="http://schemas.microsoft.com/office/drawing/2014/main" id="{1D774A02-7308-BE84-470F-6FA488DB7EA7}"/>
              </a:ext>
            </a:extLst>
          </p:cNvPr>
          <p:cNvSpPr/>
          <p:nvPr/>
        </p:nvSpPr>
        <p:spPr>
          <a:xfrm>
            <a:off x="7790259" y="4736783"/>
            <a:ext cx="6002417" cy="383024"/>
          </a:xfrm>
          <a:prstGeom prst="rect">
            <a:avLst/>
          </a:prstGeom>
          <a:noFill/>
          <a:ln/>
        </p:spPr>
        <p:txBody>
          <a:bodyPr wrap="none" lIns="0" tIns="0" rIns="0" bIns="0" rtlCol="0" anchor="t"/>
          <a:lstStyle/>
          <a:p>
            <a:pPr marL="0" indent="0" algn="l">
              <a:lnSpc>
                <a:spcPts val="3000"/>
              </a:lnSpc>
              <a:buNone/>
            </a:pPr>
            <a:endParaRPr lang="en-US" sz="2000" dirty="0">
              <a:latin typeface="Times New Roman" panose="02020603050405020304" pitchFamily="18" charset="0"/>
              <a:cs typeface="Times New Roman" panose="02020603050405020304" pitchFamily="18" charset="0"/>
            </a:endParaRPr>
          </a:p>
        </p:txBody>
      </p:sp>
      <p:sp>
        <p:nvSpPr>
          <p:cNvPr id="13" name="Text 10">
            <a:extLst>
              <a:ext uri="{FF2B5EF4-FFF2-40B4-BE49-F238E27FC236}">
                <a16:creationId xmlns:a16="http://schemas.microsoft.com/office/drawing/2014/main" id="{2BC0F087-AD46-9481-63FF-ED26F5474C71}"/>
              </a:ext>
            </a:extLst>
          </p:cNvPr>
          <p:cNvSpPr/>
          <p:nvPr/>
        </p:nvSpPr>
        <p:spPr>
          <a:xfrm>
            <a:off x="6424315" y="5656540"/>
            <a:ext cx="337899" cy="422434"/>
          </a:xfrm>
          <a:prstGeom prst="rect">
            <a:avLst/>
          </a:prstGeom>
          <a:noFill/>
          <a:ln/>
        </p:spPr>
        <p:txBody>
          <a:bodyPr wrap="none" lIns="0" tIns="0" rIns="0" bIns="0" rtlCol="0" anchor="t"/>
          <a:lstStyle/>
          <a:p>
            <a:pPr marL="0" indent="0" algn="ctr">
              <a:lnSpc>
                <a:spcPts val="2650"/>
              </a:lnSpc>
              <a:buNone/>
            </a:pPr>
            <a:endParaRPr lang="en-US" sz="2650" dirty="0"/>
          </a:p>
        </p:txBody>
      </p:sp>
      <p:sp>
        <p:nvSpPr>
          <p:cNvPr id="14" name="Text 11">
            <a:extLst>
              <a:ext uri="{FF2B5EF4-FFF2-40B4-BE49-F238E27FC236}">
                <a16:creationId xmlns:a16="http://schemas.microsoft.com/office/drawing/2014/main" id="{D39EC78F-3570-C783-B798-D512934B9C36}"/>
              </a:ext>
            </a:extLst>
          </p:cNvPr>
          <p:cNvSpPr/>
          <p:nvPr/>
        </p:nvSpPr>
        <p:spPr>
          <a:xfrm>
            <a:off x="7790259" y="5680829"/>
            <a:ext cx="2816185" cy="351949"/>
          </a:xfrm>
          <a:prstGeom prst="rect">
            <a:avLst/>
          </a:prstGeom>
          <a:noFill/>
          <a:ln/>
        </p:spPr>
        <p:txBody>
          <a:bodyPr wrap="none" lIns="0" tIns="0" rIns="0" bIns="0" rtlCol="0" anchor="t"/>
          <a:lstStyle/>
          <a:p>
            <a:pPr marL="0" indent="0" algn="l">
              <a:lnSpc>
                <a:spcPts val="2750"/>
              </a:lnSpc>
              <a:buNone/>
            </a:pP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5" name="Text 12">
            <a:extLst>
              <a:ext uri="{FF2B5EF4-FFF2-40B4-BE49-F238E27FC236}">
                <a16:creationId xmlns:a16="http://schemas.microsoft.com/office/drawing/2014/main" id="{2D915E27-05BC-B671-CA17-F38499916035}"/>
              </a:ext>
            </a:extLst>
          </p:cNvPr>
          <p:cNvSpPr/>
          <p:nvPr/>
        </p:nvSpPr>
        <p:spPr>
          <a:xfrm>
            <a:off x="7790259" y="6176367"/>
            <a:ext cx="6002417" cy="383024"/>
          </a:xfrm>
          <a:prstGeom prst="rect">
            <a:avLst/>
          </a:prstGeom>
          <a:noFill/>
          <a:ln/>
        </p:spPr>
        <p:txBody>
          <a:bodyPr wrap="none" lIns="0" tIns="0" rIns="0" bIns="0" rtlCol="0" anchor="t"/>
          <a:lstStyle/>
          <a:p>
            <a:pPr marL="0" indent="0" algn="l">
              <a:lnSpc>
                <a:spcPts val="3000"/>
              </a:lnSpc>
              <a:buNone/>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1893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0" y="0"/>
            <a:ext cx="5486400" cy="8230553"/>
          </a:xfrm>
          <a:prstGeom prst="rect">
            <a:avLst/>
          </a:prstGeom>
        </p:spPr>
      </p:pic>
      <p:sp>
        <p:nvSpPr>
          <p:cNvPr id="3" name="Text 0"/>
          <p:cNvSpPr/>
          <p:nvPr/>
        </p:nvSpPr>
        <p:spPr>
          <a:xfrm>
            <a:off x="6287810" y="1222513"/>
            <a:ext cx="7885390" cy="1092019"/>
          </a:xfrm>
          <a:prstGeom prst="rect">
            <a:avLst/>
          </a:prstGeom>
          <a:noFill/>
          <a:ln/>
        </p:spPr>
        <p:txBody>
          <a:bodyPr wrap="square" lIns="0" tIns="0" rIns="0" bIns="0" rtlCol="0" anchor="t"/>
          <a:lstStyle/>
          <a:p>
            <a:pPr marL="0" indent="0" algn="l">
              <a:lnSpc>
                <a:spcPts val="5000"/>
              </a:lnSpc>
              <a:buNone/>
            </a:pPr>
            <a:r>
              <a:rPr lang="en-US" sz="3600" b="1" dirty="0">
                <a:solidFill>
                  <a:srgbClr val="C00000"/>
                </a:solidFill>
                <a:latin typeface="Times New Roman" panose="02020603050405020304" pitchFamily="18" charset="0"/>
                <a:ea typeface="Red Hat Text" pitchFamily="34" charset="-122"/>
                <a:cs typeface="Times New Roman" panose="02020603050405020304" pitchFamily="18" charset="0"/>
              </a:rPr>
              <a:t>1. </a:t>
            </a:r>
            <a:r>
              <a:rPr lang="en-US" sz="3600" b="1" dirty="0" err="1">
                <a:solidFill>
                  <a:srgbClr val="C00000"/>
                </a:solidFill>
                <a:latin typeface="Times New Roman" panose="02020603050405020304" pitchFamily="18" charset="0"/>
                <a:ea typeface="Red Hat Text" pitchFamily="34" charset="-122"/>
                <a:cs typeface="Times New Roman" panose="02020603050405020304" pitchFamily="18" charset="0"/>
              </a:rPr>
              <a:t>Ổn</a:t>
            </a:r>
            <a:r>
              <a:rPr lang="en-US" sz="3600" b="1" dirty="0">
                <a:solidFill>
                  <a:srgbClr val="C00000"/>
                </a:solidFill>
                <a:latin typeface="Times New Roman" panose="02020603050405020304" pitchFamily="18" charset="0"/>
                <a:ea typeface="Red Hat Text" pitchFamily="34" charset="-122"/>
                <a:cs typeface="Times New Roman" panose="02020603050405020304" pitchFamily="18" charset="0"/>
              </a:rPr>
              <a:t> định tổ chức: </a:t>
            </a:r>
          </a:p>
          <a:p>
            <a:pPr marL="0" indent="0" algn="l">
              <a:lnSpc>
                <a:spcPts val="5000"/>
              </a:lnSpc>
              <a:buNone/>
            </a:pPr>
            <a:r>
              <a:rPr lang="en-US" sz="3200" dirty="0">
                <a:solidFill>
                  <a:srgbClr val="1F1E1E"/>
                </a:solidFill>
                <a:latin typeface="Times New Roman" panose="02020603050405020304" pitchFamily="18" charset="0"/>
                <a:ea typeface="Red Hat Text" pitchFamily="34" charset="-122"/>
                <a:cs typeface="Times New Roman" panose="02020603050405020304" pitchFamily="18" charset="0"/>
              </a:rPr>
              <a:t>   </a:t>
            </a:r>
            <a:r>
              <a:rPr lang="en-US" sz="2400" dirty="0">
                <a:solidFill>
                  <a:srgbClr val="1F1E1E"/>
                </a:solidFill>
                <a:latin typeface="Times New Roman" panose="02020603050405020304" pitchFamily="18" charset="0"/>
                <a:ea typeface="Red Hat Text" pitchFamily="34" charset="-122"/>
                <a:cs typeface="Times New Roman" panose="02020603050405020304" pitchFamily="18" charset="0"/>
              </a:rPr>
              <a:t>- </a:t>
            </a:r>
            <a:r>
              <a:rPr lang="en-US" sz="2400" dirty="0" err="1">
                <a:solidFill>
                  <a:srgbClr val="1F1E1E"/>
                </a:solidFill>
                <a:latin typeface="Times New Roman" panose="02020603050405020304" pitchFamily="18" charset="0"/>
                <a:ea typeface="Red Hat Text" pitchFamily="34" charset="-122"/>
                <a:cs typeface="Times New Roman" panose="02020603050405020304" pitchFamily="18" charset="0"/>
              </a:rPr>
              <a:t>Cô</a:t>
            </a:r>
            <a:r>
              <a:rPr lang="en-US" sz="2400" dirty="0">
                <a:solidFill>
                  <a:srgbClr val="1F1E1E"/>
                </a:solidFill>
                <a:latin typeface="Times New Roman" panose="02020603050405020304" pitchFamily="18" charset="0"/>
                <a:ea typeface="Red Hat Text" pitchFamily="34" charset="-122"/>
                <a:cs typeface="Times New Roman" panose="02020603050405020304" pitchFamily="18" charset="0"/>
              </a:rPr>
              <a:t> </a:t>
            </a:r>
            <a:r>
              <a:rPr lang="en-US" sz="2400" dirty="0" err="1">
                <a:solidFill>
                  <a:srgbClr val="1F1E1E"/>
                </a:solidFill>
                <a:latin typeface="Times New Roman" panose="02020603050405020304" pitchFamily="18" charset="0"/>
                <a:ea typeface="Red Hat Text" pitchFamily="34" charset="-122"/>
                <a:cs typeface="Times New Roman" panose="02020603050405020304" pitchFamily="18" charset="0"/>
              </a:rPr>
              <a:t>và</a:t>
            </a:r>
            <a:r>
              <a:rPr lang="en-US" sz="2400" dirty="0">
                <a:solidFill>
                  <a:srgbClr val="1F1E1E"/>
                </a:solidFill>
                <a:latin typeface="Times New Roman" panose="02020603050405020304" pitchFamily="18" charset="0"/>
                <a:ea typeface="Red Hat Text" pitchFamily="34" charset="-122"/>
                <a:cs typeface="Times New Roman" panose="02020603050405020304" pitchFamily="18" charset="0"/>
              </a:rPr>
              <a:t> </a:t>
            </a:r>
            <a:r>
              <a:rPr lang="en-US" sz="2400" dirty="0" err="1">
                <a:solidFill>
                  <a:srgbClr val="1F1E1E"/>
                </a:solidFill>
                <a:latin typeface="Times New Roman" panose="02020603050405020304" pitchFamily="18" charset="0"/>
                <a:ea typeface="Red Hat Text" pitchFamily="34" charset="-122"/>
                <a:cs typeface="Times New Roman" panose="02020603050405020304" pitchFamily="18" charset="0"/>
              </a:rPr>
              <a:t>trẻ</a:t>
            </a:r>
            <a:r>
              <a:rPr lang="en-US" sz="2400" dirty="0">
                <a:solidFill>
                  <a:srgbClr val="1F1E1E"/>
                </a:solidFill>
                <a:latin typeface="Times New Roman" panose="02020603050405020304" pitchFamily="18" charset="0"/>
                <a:ea typeface="Red Hat Text" pitchFamily="34" charset="-122"/>
                <a:cs typeface="Times New Roman" panose="02020603050405020304" pitchFamily="18" charset="0"/>
              </a:rPr>
              <a:t> </a:t>
            </a:r>
            <a:r>
              <a:rPr lang="en-US" sz="2400" dirty="0" err="1">
                <a:solidFill>
                  <a:srgbClr val="1F1E1E"/>
                </a:solidFill>
                <a:latin typeface="Times New Roman" panose="02020603050405020304" pitchFamily="18" charset="0"/>
                <a:ea typeface="Red Hat Text" pitchFamily="34" charset="-122"/>
                <a:cs typeface="Times New Roman" panose="02020603050405020304" pitchFamily="18" charset="0"/>
              </a:rPr>
              <a:t>cùng</a:t>
            </a:r>
            <a:r>
              <a:rPr lang="en-US" sz="2400" dirty="0">
                <a:solidFill>
                  <a:srgbClr val="1F1E1E"/>
                </a:solidFill>
                <a:latin typeface="Times New Roman" panose="02020603050405020304" pitchFamily="18" charset="0"/>
                <a:ea typeface="Red Hat Text" pitchFamily="34" charset="-122"/>
                <a:cs typeface="Times New Roman" panose="02020603050405020304" pitchFamily="18" charset="0"/>
              </a:rPr>
              <a:t> hát vang bài "Đố bạn"!</a:t>
            </a:r>
            <a:endParaRPr lang="en-US" sz="2400" dirty="0">
              <a:latin typeface="Times New Roman" panose="02020603050405020304" pitchFamily="18" charset="0"/>
              <a:cs typeface="Times New Roman" panose="02020603050405020304" pitchFamily="18" charset="0"/>
            </a:endParaRPr>
          </a:p>
        </p:txBody>
      </p:sp>
      <p:sp>
        <p:nvSpPr>
          <p:cNvPr id="4" name="Text 1"/>
          <p:cNvSpPr/>
          <p:nvPr/>
        </p:nvSpPr>
        <p:spPr>
          <a:xfrm>
            <a:off x="6287810" y="2445026"/>
            <a:ext cx="7541181" cy="178905"/>
          </a:xfrm>
          <a:prstGeom prst="rect">
            <a:avLst/>
          </a:prstGeom>
          <a:noFill/>
          <a:ln/>
        </p:spPr>
        <p:txBody>
          <a:bodyPr wrap="square" lIns="0" tIns="0" rIns="0" bIns="0" rtlCol="0" anchor="t"/>
          <a:lstStyle/>
          <a:p>
            <a:pPr marL="0" indent="0" algn="l">
              <a:lnSpc>
                <a:spcPts val="2700"/>
              </a:lnSpc>
              <a:buNone/>
            </a:pPr>
            <a:r>
              <a:rPr lang="en-US" sz="1700" dirty="0">
                <a:solidFill>
                  <a:srgbClr val="3B3535"/>
                </a:solidFill>
                <a:latin typeface="Roboto Light" pitchFamily="34" charset="0"/>
                <a:ea typeface="Roboto Light" pitchFamily="34" charset="-122"/>
                <a:cs typeface="Roboto Light" pitchFamily="34" charset="-120"/>
              </a:rPr>
              <a:t>      </a:t>
            </a: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oboto Light" pitchFamily="34" charset="-122"/>
                <a:cs typeface="Times New Roman" panose="02020603050405020304" pitchFamily="18" charset="0"/>
              </a:rPr>
              <a:t>Trò</a:t>
            </a: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oboto Light" pitchFamily="34" charset="-122"/>
                <a:cs typeface="Times New Roman" panose="02020603050405020304" pitchFamily="18" charset="0"/>
              </a:rPr>
              <a:t>chuyện</a:t>
            </a: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oboto Light" pitchFamily="34" charset="-122"/>
                <a:cs typeface="Times New Roman" panose="02020603050405020304" pitchFamily="18" charset="0"/>
              </a:rPr>
              <a:t>về</a:t>
            </a: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oboto Light" pitchFamily="34" charset="-122"/>
                <a:cs typeface="Times New Roman" panose="02020603050405020304" pitchFamily="18" charset="0"/>
              </a:rPr>
              <a:t>bài</a:t>
            </a: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oboto Light" pitchFamily="34" charset="-122"/>
                <a:cs typeface="Times New Roman" panose="02020603050405020304" pitchFamily="18" charset="0"/>
              </a:rPr>
              <a:t>hát</a:t>
            </a: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Shape 2"/>
          <p:cNvSpPr/>
          <p:nvPr/>
        </p:nvSpPr>
        <p:spPr>
          <a:xfrm>
            <a:off x="6287810" y="3176111"/>
            <a:ext cx="7541181" cy="2103596"/>
          </a:xfrm>
          <a:prstGeom prst="roundRect">
            <a:avLst>
              <a:gd name="adj" fmla="val 1551"/>
            </a:avLst>
          </a:prstGeom>
          <a:solidFill>
            <a:srgbClr val="F3E8E8"/>
          </a:solidFill>
          <a:ln/>
        </p:spPr>
      </p:sp>
      <p:sp>
        <p:nvSpPr>
          <p:cNvPr id="6" name="Shape 3"/>
          <p:cNvSpPr/>
          <p:nvPr/>
        </p:nvSpPr>
        <p:spPr>
          <a:xfrm>
            <a:off x="6505337" y="3393638"/>
            <a:ext cx="652582" cy="652582"/>
          </a:xfrm>
          <a:prstGeom prst="roundRect">
            <a:avLst>
              <a:gd name="adj" fmla="val 14010631"/>
            </a:avLst>
          </a:prstGeom>
          <a:solidFill>
            <a:srgbClr val="F5A3A3"/>
          </a:solidFill>
          <a:ln/>
        </p:spPr>
      </p:sp>
      <p:pic>
        <p:nvPicPr>
          <p:cNvPr id="7" name="Image 1"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84764" y="3573066"/>
            <a:ext cx="293608" cy="293608"/>
          </a:xfrm>
          <a:prstGeom prst="rect">
            <a:avLst/>
          </a:prstGeom>
        </p:spPr>
      </p:pic>
      <p:sp>
        <p:nvSpPr>
          <p:cNvPr id="8" name="Text 4"/>
          <p:cNvSpPr/>
          <p:nvPr/>
        </p:nvSpPr>
        <p:spPr>
          <a:xfrm>
            <a:off x="6505337" y="4263747"/>
            <a:ext cx="2559248" cy="319921"/>
          </a:xfrm>
          <a:prstGeom prst="rect">
            <a:avLst/>
          </a:prstGeom>
          <a:noFill/>
          <a:ln/>
        </p:spPr>
        <p:txBody>
          <a:bodyPr wrap="none" lIns="0" tIns="0" rIns="0" bIns="0" rtlCol="0" anchor="t"/>
          <a:lstStyle/>
          <a:p>
            <a:pPr marL="0" indent="0" algn="l">
              <a:lnSpc>
                <a:spcPts val="2500"/>
              </a:lnSpc>
              <a:buNone/>
            </a:pPr>
            <a:r>
              <a:rPr lang="en-US" sz="2000" dirty="0">
                <a:solidFill>
                  <a:srgbClr val="3B3535"/>
                </a:solidFill>
                <a:latin typeface="Red Hat Text" pitchFamily="34" charset="0"/>
                <a:ea typeface="Red Hat Text" pitchFamily="34" charset="-122"/>
                <a:cs typeface="Red Hat Text" pitchFamily="34" charset="-120"/>
              </a:rPr>
              <a:t>Nốt nhạc vui tươi</a:t>
            </a:r>
            <a:endParaRPr lang="en-US" sz="2000" dirty="0"/>
          </a:p>
        </p:txBody>
      </p:sp>
      <p:sp>
        <p:nvSpPr>
          <p:cNvPr id="9" name="Text 5"/>
          <p:cNvSpPr/>
          <p:nvPr/>
        </p:nvSpPr>
        <p:spPr>
          <a:xfrm>
            <a:off x="6505337" y="4714161"/>
            <a:ext cx="7106126" cy="348020"/>
          </a:xfrm>
          <a:prstGeom prst="rect">
            <a:avLst/>
          </a:prstGeom>
          <a:noFill/>
          <a:ln/>
        </p:spPr>
        <p:txBody>
          <a:bodyPr wrap="none" lIns="0" tIns="0" rIns="0" bIns="0" rtlCol="0" anchor="t"/>
          <a:lstStyle/>
          <a:p>
            <a:pPr marL="0" indent="0" algn="l">
              <a:lnSpc>
                <a:spcPts val="2700"/>
              </a:lnSpc>
              <a:buNone/>
            </a:pPr>
            <a:r>
              <a:rPr lang="en-US" sz="1700" dirty="0">
                <a:solidFill>
                  <a:srgbClr val="3B3535"/>
                </a:solidFill>
                <a:latin typeface="Roboto Light" pitchFamily="34" charset="0"/>
                <a:ea typeface="Roboto Light" pitchFamily="34" charset="-122"/>
                <a:cs typeface="Roboto Light" pitchFamily="34" charset="-120"/>
              </a:rPr>
              <a:t>Cùng nhau hát vang</a:t>
            </a:r>
            <a:endParaRPr lang="en-US" sz="1700" dirty="0"/>
          </a:p>
        </p:txBody>
      </p:sp>
      <p:sp>
        <p:nvSpPr>
          <p:cNvPr id="10" name="Shape 6"/>
          <p:cNvSpPr/>
          <p:nvPr/>
        </p:nvSpPr>
        <p:spPr>
          <a:xfrm>
            <a:off x="6287810" y="5497235"/>
            <a:ext cx="7541181" cy="2103596"/>
          </a:xfrm>
          <a:prstGeom prst="roundRect">
            <a:avLst>
              <a:gd name="adj" fmla="val 1551"/>
            </a:avLst>
          </a:prstGeom>
          <a:solidFill>
            <a:srgbClr val="F3E8E8"/>
          </a:solidFill>
          <a:ln/>
        </p:spPr>
      </p:sp>
      <p:sp>
        <p:nvSpPr>
          <p:cNvPr id="11" name="Shape 7"/>
          <p:cNvSpPr/>
          <p:nvPr/>
        </p:nvSpPr>
        <p:spPr>
          <a:xfrm>
            <a:off x="6505337" y="5714762"/>
            <a:ext cx="652582" cy="652582"/>
          </a:xfrm>
          <a:prstGeom prst="roundRect">
            <a:avLst>
              <a:gd name="adj" fmla="val 14010631"/>
            </a:avLst>
          </a:prstGeom>
          <a:solidFill>
            <a:srgbClr val="F5A3A3"/>
          </a:solidFill>
          <a:ln/>
        </p:spPr>
      </p:sp>
      <p:pic>
        <p:nvPicPr>
          <p:cNvPr id="12" name="Image 2"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84764" y="5894189"/>
            <a:ext cx="293608" cy="293608"/>
          </a:xfrm>
          <a:prstGeom prst="rect">
            <a:avLst/>
          </a:prstGeom>
        </p:spPr>
      </p:pic>
      <p:sp>
        <p:nvSpPr>
          <p:cNvPr id="13" name="Text 8"/>
          <p:cNvSpPr/>
          <p:nvPr/>
        </p:nvSpPr>
        <p:spPr>
          <a:xfrm>
            <a:off x="6505337" y="6584871"/>
            <a:ext cx="2559248" cy="319921"/>
          </a:xfrm>
          <a:prstGeom prst="rect">
            <a:avLst/>
          </a:prstGeom>
          <a:noFill/>
          <a:ln/>
        </p:spPr>
        <p:txBody>
          <a:bodyPr wrap="none" lIns="0" tIns="0" rIns="0" bIns="0" rtlCol="0" anchor="t"/>
          <a:lstStyle/>
          <a:p>
            <a:pPr marL="0" indent="0" algn="l">
              <a:lnSpc>
                <a:spcPts val="2500"/>
              </a:lnSpc>
              <a:buNone/>
            </a:pPr>
            <a:r>
              <a:rPr lang="en-US" sz="2000" dirty="0">
                <a:solidFill>
                  <a:srgbClr val="3B3535"/>
                </a:solidFill>
                <a:latin typeface="Red Hat Text" pitchFamily="34" charset="0"/>
                <a:ea typeface="Red Hat Text" pitchFamily="34" charset="-122"/>
                <a:cs typeface="Red Hat Text" pitchFamily="34" charset="-120"/>
              </a:rPr>
              <a:t>Các bé ca hát</a:t>
            </a:r>
            <a:endParaRPr lang="en-US" sz="2000" dirty="0"/>
          </a:p>
        </p:txBody>
      </p:sp>
      <p:sp>
        <p:nvSpPr>
          <p:cNvPr id="14" name="Text 9"/>
          <p:cNvSpPr/>
          <p:nvPr/>
        </p:nvSpPr>
        <p:spPr>
          <a:xfrm>
            <a:off x="6505337" y="7035284"/>
            <a:ext cx="7106126" cy="348020"/>
          </a:xfrm>
          <a:prstGeom prst="rect">
            <a:avLst/>
          </a:prstGeom>
          <a:noFill/>
          <a:ln/>
        </p:spPr>
        <p:txBody>
          <a:bodyPr wrap="none" lIns="0" tIns="0" rIns="0" bIns="0" rtlCol="0" anchor="t"/>
          <a:lstStyle/>
          <a:p>
            <a:pPr marL="0" indent="0" algn="l">
              <a:lnSpc>
                <a:spcPts val="2700"/>
              </a:lnSpc>
              <a:buNone/>
            </a:pPr>
            <a:r>
              <a:rPr lang="en-US" sz="1700" dirty="0">
                <a:solidFill>
                  <a:srgbClr val="3B3535"/>
                </a:solidFill>
                <a:latin typeface="Roboto Light" pitchFamily="34" charset="0"/>
                <a:ea typeface="Roboto Light" pitchFamily="34" charset="-122"/>
                <a:cs typeface="Roboto Light" pitchFamily="34" charset="-120"/>
              </a:rPr>
              <a:t>Đón chào ngày mới</a:t>
            </a:r>
            <a:endParaRPr lang="en-US" sz="1700" dirty="0"/>
          </a:p>
        </p:txBody>
      </p:sp>
      <p:pic>
        <p:nvPicPr>
          <p:cNvPr id="19" name="1_-Bài-hát-ĐỐ-BẠN-Phim-hoạt-hình-3D-hình-ảnh-ngộ-nghĩnh-cho-bé-mầm-non-Chủ-đề-Động-vật-YouTube">
            <a:hlinkClick r:id="" action="ppaction://media"/>
            <a:extLst>
              <a:ext uri="{FF2B5EF4-FFF2-40B4-BE49-F238E27FC236}">
                <a16:creationId xmlns:a16="http://schemas.microsoft.com/office/drawing/2014/main" id="{42FCFD61-DF2A-B6F7-1188-12A6060FE3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7315200" y="3546752"/>
            <a:ext cx="387626" cy="319921"/>
          </a:xfrm>
          <a:prstGeom prst="rect">
            <a:avLst/>
          </a:prstGeom>
        </p:spPr>
      </p:pic>
      <p:pic>
        <p:nvPicPr>
          <p:cNvPr id="16" name="Picture 15">
            <a:extLst>
              <a:ext uri="{FF2B5EF4-FFF2-40B4-BE49-F238E27FC236}">
                <a16:creationId xmlns:a16="http://schemas.microsoft.com/office/drawing/2014/main" id="{1E5F2C5A-6B20-DC3C-D1BB-DF8555528AA6}"/>
              </a:ext>
            </a:extLst>
          </p:cNvPr>
          <p:cNvPicPr>
            <a:picLocks noChangeAspect="1"/>
          </p:cNvPicPr>
          <p:nvPr/>
        </p:nvPicPr>
        <p:blipFill>
          <a:blip r:embed="rId11"/>
          <a:stretch>
            <a:fillRect/>
          </a:stretch>
        </p:blipFill>
        <p:spPr>
          <a:xfrm>
            <a:off x="0" y="3176111"/>
            <a:ext cx="5486400" cy="50544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3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19599" y="896780"/>
            <a:ext cx="7477601" cy="886540"/>
          </a:xfrm>
          <a:prstGeom prst="rect">
            <a:avLst/>
          </a:prstGeom>
          <a:noFill/>
          <a:ln/>
        </p:spPr>
        <p:txBody>
          <a:bodyPr wrap="square" lIns="0" tIns="0" rIns="0" bIns="0" rtlCol="0" anchor="t"/>
          <a:lstStyle/>
          <a:p>
            <a:pPr marL="0" indent="0" algn="l">
              <a:lnSpc>
                <a:spcPts val="5500"/>
              </a:lnSpc>
              <a:buNone/>
            </a:pPr>
            <a:r>
              <a:rPr lang="en-US" sz="3600" b="1" dirty="0">
                <a:solidFill>
                  <a:srgbClr val="C00000"/>
                </a:solidFill>
                <a:latin typeface="Times New Roman" panose="02020603050405020304" pitchFamily="18" charset="0"/>
                <a:ea typeface="Red Hat Text" pitchFamily="34" charset="-122"/>
                <a:cs typeface="Times New Roman" panose="02020603050405020304" pitchFamily="18" charset="0"/>
              </a:rPr>
              <a:t>2. </a:t>
            </a:r>
            <a:r>
              <a:rPr lang="en-US" sz="3600" b="1" dirty="0" err="1">
                <a:solidFill>
                  <a:srgbClr val="C00000"/>
                </a:solidFill>
                <a:latin typeface="Times New Roman" panose="02020603050405020304" pitchFamily="18" charset="0"/>
                <a:ea typeface="Red Hat Text" pitchFamily="34" charset="-122"/>
                <a:cs typeface="Times New Roman" panose="02020603050405020304" pitchFamily="18" charset="0"/>
              </a:rPr>
              <a:t>Vào</a:t>
            </a:r>
            <a:r>
              <a:rPr lang="en-US" sz="3600" b="1" dirty="0">
                <a:solidFill>
                  <a:srgbClr val="C00000"/>
                </a:solidFill>
                <a:latin typeface="Times New Roman" panose="02020603050405020304" pitchFamily="18" charset="0"/>
                <a:ea typeface="Red Hat Text" pitchFamily="34" charset="-122"/>
                <a:cs typeface="Times New Roman" panose="02020603050405020304" pitchFamily="18" charset="0"/>
              </a:rPr>
              <a:t> </a:t>
            </a:r>
            <a:r>
              <a:rPr lang="en-US" sz="3600" b="1" dirty="0" err="1">
                <a:solidFill>
                  <a:srgbClr val="C00000"/>
                </a:solidFill>
                <a:latin typeface="Times New Roman" panose="02020603050405020304" pitchFamily="18" charset="0"/>
                <a:ea typeface="Red Hat Text" pitchFamily="34" charset="-122"/>
                <a:cs typeface="Times New Roman" panose="02020603050405020304" pitchFamily="18" charset="0"/>
              </a:rPr>
              <a:t>bài</a:t>
            </a:r>
            <a:r>
              <a:rPr lang="en-US" sz="3600" b="1" dirty="0">
                <a:solidFill>
                  <a:srgbClr val="C00000"/>
                </a:solidFill>
                <a:latin typeface="Times New Roman" panose="02020603050405020304" pitchFamily="18" charset="0"/>
                <a:ea typeface="Red Hat Text" pitchFamily="34" charset="-122"/>
                <a:cs typeface="Times New Roman" panose="02020603050405020304" pitchFamily="18" charset="0"/>
              </a:rPr>
              <a:t> </a:t>
            </a:r>
            <a:r>
              <a:rPr lang="en-US" sz="3600" b="1" dirty="0" err="1">
                <a:solidFill>
                  <a:srgbClr val="C00000"/>
                </a:solidFill>
                <a:latin typeface="Times New Roman" panose="02020603050405020304" pitchFamily="18" charset="0"/>
                <a:ea typeface="Red Hat Text" pitchFamily="34" charset="-122"/>
                <a:cs typeface="Times New Roman" panose="02020603050405020304" pitchFamily="18" charset="0"/>
              </a:rPr>
              <a:t>mới</a:t>
            </a:r>
            <a:r>
              <a:rPr lang="en-US" sz="3600" b="1" dirty="0">
                <a:solidFill>
                  <a:srgbClr val="C00000"/>
                </a:solidFill>
                <a:latin typeface="Times New Roman" panose="02020603050405020304" pitchFamily="18" charset="0"/>
                <a:ea typeface="Red Hat Text" pitchFamily="34" charset="-122"/>
                <a:cs typeface="Times New Roman" panose="02020603050405020304" pitchFamily="18" charset="0"/>
              </a:rPr>
              <a:t>:</a:t>
            </a:r>
          </a:p>
          <a:p>
            <a:pPr marL="0" indent="0" algn="l">
              <a:lnSpc>
                <a:spcPts val="5500"/>
              </a:lnSpc>
              <a:buNone/>
            </a:pPr>
            <a:r>
              <a:rPr lang="en-US" sz="3200" b="1" i="1" dirty="0">
                <a:solidFill>
                  <a:srgbClr val="1F1E1E"/>
                </a:solidFill>
                <a:latin typeface="Times New Roman" panose="02020603050405020304" pitchFamily="18" charset="0"/>
                <a:ea typeface="Red Hat Text" pitchFamily="34" charset="-122"/>
                <a:cs typeface="Times New Roman" panose="02020603050405020304" pitchFamily="18" charset="0"/>
              </a:rPr>
              <a:t>*</a:t>
            </a:r>
            <a:r>
              <a:rPr lang="en-US" sz="3200" b="1" i="1" dirty="0" err="1">
                <a:solidFill>
                  <a:srgbClr val="1F1E1E"/>
                </a:solidFill>
                <a:latin typeface="Times New Roman" panose="02020603050405020304" pitchFamily="18" charset="0"/>
                <a:ea typeface="Red Hat Text" pitchFamily="34" charset="-122"/>
                <a:cs typeface="Times New Roman" panose="02020603050405020304" pitchFamily="18" charset="0"/>
              </a:rPr>
              <a:t>Hoạt</a:t>
            </a:r>
            <a:r>
              <a:rPr lang="en-US" sz="3200" b="1" i="1" dirty="0">
                <a:solidFill>
                  <a:srgbClr val="1F1E1E"/>
                </a:solidFill>
                <a:latin typeface="Times New Roman" panose="02020603050405020304" pitchFamily="18" charset="0"/>
                <a:ea typeface="Red Hat Text" pitchFamily="34" charset="-122"/>
                <a:cs typeface="Times New Roman" panose="02020603050405020304" pitchFamily="18" charset="0"/>
              </a:rPr>
              <a:t> động 1: Ôn nhận biết hình tam giác, hình </a:t>
            </a:r>
            <a:r>
              <a:rPr lang="en-US" sz="3200" b="1" i="1" dirty="0" err="1">
                <a:solidFill>
                  <a:srgbClr val="1F1E1E"/>
                </a:solidFill>
                <a:latin typeface="Times New Roman" panose="02020603050405020304" pitchFamily="18" charset="0"/>
                <a:ea typeface="Red Hat Text" pitchFamily="34" charset="-122"/>
                <a:cs typeface="Times New Roman" panose="02020603050405020304" pitchFamily="18" charset="0"/>
              </a:rPr>
              <a:t>chữ</a:t>
            </a:r>
            <a:r>
              <a:rPr lang="en-US" sz="3200" b="1" i="1" dirty="0">
                <a:solidFill>
                  <a:srgbClr val="1F1E1E"/>
                </a:solidFill>
                <a:latin typeface="Times New Roman" panose="02020603050405020304" pitchFamily="18" charset="0"/>
                <a:ea typeface="Red Hat Text" pitchFamily="34" charset="-122"/>
                <a:cs typeface="Times New Roman" panose="02020603050405020304" pitchFamily="18" charset="0"/>
              </a:rPr>
              <a:t> </a:t>
            </a:r>
            <a:r>
              <a:rPr lang="en-US" sz="3200" b="1" i="1" dirty="0" err="1">
                <a:solidFill>
                  <a:srgbClr val="1F1E1E"/>
                </a:solidFill>
                <a:latin typeface="Times New Roman" panose="02020603050405020304" pitchFamily="18" charset="0"/>
                <a:ea typeface="Red Hat Text" pitchFamily="34" charset="-122"/>
                <a:cs typeface="Times New Roman" panose="02020603050405020304" pitchFamily="18" charset="0"/>
              </a:rPr>
              <a:t>nhật</a:t>
            </a:r>
            <a:r>
              <a:rPr lang="en-US" sz="3200" b="1" i="1" dirty="0">
                <a:solidFill>
                  <a:srgbClr val="1F1E1E"/>
                </a:solidFill>
                <a:latin typeface="Times New Roman" panose="02020603050405020304" pitchFamily="18" charset="0"/>
                <a:ea typeface="Red Hat Text" pitchFamily="34" charset="-122"/>
                <a:cs typeface="Times New Roman" panose="02020603050405020304" pitchFamily="18" charset="0"/>
              </a:rPr>
              <a:t>.</a:t>
            </a:r>
            <a:endParaRPr lang="en-US" sz="3200" b="1" i="1" dirty="0">
              <a:latin typeface="Times New Roman" panose="02020603050405020304" pitchFamily="18" charset="0"/>
              <a:cs typeface="Times New Roman" panose="02020603050405020304" pitchFamily="18" charset="0"/>
            </a:endParaRPr>
          </a:p>
        </p:txBody>
      </p:sp>
      <p:sp>
        <p:nvSpPr>
          <p:cNvPr id="4" name="Text 1"/>
          <p:cNvSpPr/>
          <p:nvPr/>
        </p:nvSpPr>
        <p:spPr>
          <a:xfrm>
            <a:off x="6319599" y="3341964"/>
            <a:ext cx="7053858" cy="645915"/>
          </a:xfrm>
          <a:prstGeom prst="rect">
            <a:avLst/>
          </a:prstGeom>
          <a:noFill/>
          <a:ln/>
        </p:spPr>
        <p:txBody>
          <a:bodyPr wrap="none" lIns="0" tIns="0" rIns="0" bIns="0" rtlCol="0" anchor="t"/>
          <a:lstStyle/>
          <a:p>
            <a:pPr marL="0" indent="0" algn="l">
              <a:lnSpc>
                <a:spcPts val="4400"/>
              </a:lnSpc>
              <a:buNone/>
            </a:pPr>
            <a:r>
              <a:rPr lang="en-US" sz="3500" dirty="0">
                <a:solidFill>
                  <a:srgbClr val="000000"/>
                </a:solidFill>
                <a:latin typeface="Times New Roman" panose="02020603050405020304" pitchFamily="18" charset="0"/>
                <a:ea typeface="Red Hat Text" pitchFamily="34" charset="-122"/>
                <a:cs typeface="Times New Roman" panose="02020603050405020304" pitchFamily="18" charset="0"/>
              </a:rPr>
              <a:t>🎒</a:t>
            </a:r>
            <a:r>
              <a:rPr lang="en-US" sz="3500" dirty="0">
                <a:solidFill>
                  <a:srgbClr val="1F1E1E"/>
                </a:solidFill>
                <a:latin typeface="Times New Roman" panose="02020603050405020304" pitchFamily="18" charset="0"/>
                <a:ea typeface="Red Hat Text" pitchFamily="34" charset="-122"/>
                <a:cs typeface="Times New Roman" panose="02020603050405020304" pitchFamily="18" charset="0"/>
              </a:rPr>
              <a:t> Đi tham quan trang trại bác Gấu</a:t>
            </a:r>
            <a:endParaRPr lang="en-US" sz="3500" dirty="0">
              <a:latin typeface="Times New Roman" panose="02020603050405020304" pitchFamily="18" charset="0"/>
              <a:cs typeface="Times New Roman" panose="02020603050405020304" pitchFamily="18" charset="0"/>
            </a:endParaRPr>
          </a:p>
        </p:txBody>
      </p:sp>
      <p:sp>
        <p:nvSpPr>
          <p:cNvPr id="5" name="Text 2"/>
          <p:cNvSpPr/>
          <p:nvPr/>
        </p:nvSpPr>
        <p:spPr>
          <a:xfrm>
            <a:off x="6319599" y="3068836"/>
            <a:ext cx="7477601" cy="1142286"/>
          </a:xfrm>
          <a:prstGeom prst="rect">
            <a:avLst/>
          </a:prstGeom>
          <a:noFill/>
          <a:ln/>
        </p:spPr>
        <p:txBody>
          <a:bodyPr wrap="square" lIns="0" tIns="0" rIns="0" bIns="0" rtlCol="0" anchor="t"/>
          <a:lstStyle/>
          <a:p>
            <a:pPr marL="0" indent="0" algn="l">
              <a:lnSpc>
                <a:spcPts val="2950"/>
              </a:lnSpc>
              <a:buNone/>
            </a:pPr>
            <a:endParaRPr lang="en-US" sz="1850" dirty="0">
              <a:latin typeface="Times New Roman" panose="02020603050405020304" pitchFamily="18" charset="0"/>
              <a:cs typeface="Times New Roman" panose="02020603050405020304" pitchFamily="18" charset="0"/>
            </a:endParaRPr>
          </a:p>
        </p:txBody>
      </p:sp>
      <p:sp>
        <p:nvSpPr>
          <p:cNvPr id="6" name="Shape 3"/>
          <p:cNvSpPr/>
          <p:nvPr/>
        </p:nvSpPr>
        <p:spPr>
          <a:xfrm>
            <a:off x="6319599" y="4478893"/>
            <a:ext cx="952143" cy="1428274"/>
          </a:xfrm>
          <a:prstGeom prst="roundRect">
            <a:avLst>
              <a:gd name="adj" fmla="val 360034"/>
            </a:avLst>
          </a:prstGeom>
          <a:solidFill>
            <a:srgbClr val="F3E8E8"/>
          </a:solidFill>
          <a:ln/>
        </p:spPr>
      </p:sp>
      <p:sp>
        <p:nvSpPr>
          <p:cNvPr id="7" name="Text 4"/>
          <p:cNvSpPr/>
          <p:nvPr/>
        </p:nvSpPr>
        <p:spPr>
          <a:xfrm>
            <a:off x="6617137" y="4969907"/>
            <a:ext cx="357068" cy="446246"/>
          </a:xfrm>
          <a:prstGeom prst="rect">
            <a:avLst/>
          </a:prstGeom>
          <a:noFill/>
          <a:ln/>
        </p:spPr>
        <p:txBody>
          <a:bodyPr wrap="none" lIns="0" tIns="0" rIns="0" bIns="0" rtlCol="0" anchor="t"/>
          <a:lstStyle/>
          <a:p>
            <a:pPr marL="0" indent="0" algn="l">
              <a:lnSpc>
                <a:spcPts val="2800"/>
              </a:lnSpc>
              <a:buNone/>
            </a:pPr>
            <a:r>
              <a:rPr lang="en-US" sz="2800" dirty="0">
                <a:solidFill>
                  <a:srgbClr val="3B3535"/>
                </a:solidFill>
                <a:latin typeface="Red Hat Text" pitchFamily="34" charset="0"/>
                <a:ea typeface="Red Hat Text" pitchFamily="34" charset="-122"/>
                <a:cs typeface="Red Hat Text" pitchFamily="34" charset="-120"/>
              </a:rPr>
              <a:t>1</a:t>
            </a:r>
            <a:endParaRPr lang="en-US" sz="2800" dirty="0"/>
          </a:p>
        </p:txBody>
      </p:sp>
      <p:sp>
        <p:nvSpPr>
          <p:cNvPr id="8" name="Text 5"/>
          <p:cNvSpPr/>
          <p:nvPr/>
        </p:nvSpPr>
        <p:spPr>
          <a:xfrm>
            <a:off x="7509748" y="4716899"/>
            <a:ext cx="2800588" cy="350044"/>
          </a:xfrm>
          <a:prstGeom prst="rect">
            <a:avLst/>
          </a:prstGeom>
          <a:noFill/>
          <a:ln/>
        </p:spPr>
        <p:txBody>
          <a:bodyPr wrap="none" lIns="0" tIns="0" rIns="0" bIns="0" rtlCol="0" anchor="t"/>
          <a:lstStyle/>
          <a:p>
            <a:pPr marL="0" indent="0" algn="l">
              <a:lnSpc>
                <a:spcPts val="2750"/>
              </a:lnSpc>
              <a:buNone/>
            </a:pP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Đường lát gạch</a:t>
            </a:r>
            <a:endParaRPr lang="en-US" sz="2400" dirty="0">
              <a:latin typeface="Times New Roman" panose="02020603050405020304" pitchFamily="18" charset="0"/>
              <a:cs typeface="Times New Roman" panose="02020603050405020304" pitchFamily="18" charset="0"/>
            </a:endParaRPr>
          </a:p>
        </p:txBody>
      </p:sp>
      <p:sp>
        <p:nvSpPr>
          <p:cNvPr id="9" name="Text 6"/>
          <p:cNvSpPr/>
          <p:nvPr/>
        </p:nvSpPr>
        <p:spPr>
          <a:xfrm>
            <a:off x="7509748" y="5209699"/>
            <a:ext cx="6287453" cy="380762"/>
          </a:xfrm>
          <a:prstGeom prst="rect">
            <a:avLst/>
          </a:prstGeom>
          <a:noFill/>
          <a:ln/>
        </p:spPr>
        <p:txBody>
          <a:bodyPr wrap="none" lIns="0" tIns="0" rIns="0" bIns="0" rtlCol="0" anchor="t"/>
          <a:lstStyle/>
          <a:p>
            <a:pPr marL="0" indent="0" algn="l">
              <a:lnSpc>
                <a:spcPts val="2950"/>
              </a:lnSpc>
              <a:buNone/>
            </a:pPr>
            <a:r>
              <a:rPr lang="en-US" sz="1850" dirty="0">
                <a:solidFill>
                  <a:srgbClr val="3B3535"/>
                </a:solidFill>
                <a:latin typeface="Times New Roman" panose="02020603050405020304" pitchFamily="18" charset="0"/>
                <a:ea typeface="Roboto Light" pitchFamily="34" charset="-122"/>
                <a:cs typeface="Times New Roman" panose="02020603050405020304" pitchFamily="18" charset="0"/>
              </a:rPr>
              <a:t>Có hình tam giác và hình chữ nhật</a:t>
            </a:r>
            <a:endParaRPr lang="en-US" sz="1850" dirty="0">
              <a:latin typeface="Times New Roman" panose="02020603050405020304" pitchFamily="18" charset="0"/>
              <a:cs typeface="Times New Roman" panose="02020603050405020304" pitchFamily="18" charset="0"/>
            </a:endParaRPr>
          </a:p>
        </p:txBody>
      </p:sp>
      <p:sp>
        <p:nvSpPr>
          <p:cNvPr id="10" name="Shape 7"/>
          <p:cNvSpPr/>
          <p:nvPr/>
        </p:nvSpPr>
        <p:spPr>
          <a:xfrm>
            <a:off x="6319599" y="6145173"/>
            <a:ext cx="952143" cy="1428274"/>
          </a:xfrm>
          <a:prstGeom prst="roundRect">
            <a:avLst>
              <a:gd name="adj" fmla="val 360034"/>
            </a:avLst>
          </a:prstGeom>
          <a:solidFill>
            <a:srgbClr val="F3E8E8"/>
          </a:solidFill>
          <a:ln/>
        </p:spPr>
      </p:sp>
      <p:sp>
        <p:nvSpPr>
          <p:cNvPr id="11" name="Text 8"/>
          <p:cNvSpPr/>
          <p:nvPr/>
        </p:nvSpPr>
        <p:spPr>
          <a:xfrm>
            <a:off x="6617137" y="6636187"/>
            <a:ext cx="357068" cy="446246"/>
          </a:xfrm>
          <a:prstGeom prst="rect">
            <a:avLst/>
          </a:prstGeom>
          <a:noFill/>
          <a:ln/>
        </p:spPr>
        <p:txBody>
          <a:bodyPr wrap="none" lIns="0" tIns="0" rIns="0" bIns="0" rtlCol="0" anchor="t"/>
          <a:lstStyle/>
          <a:p>
            <a:pPr marL="0" indent="0" algn="l">
              <a:lnSpc>
                <a:spcPts val="2800"/>
              </a:lnSpc>
              <a:buNone/>
            </a:pPr>
            <a:r>
              <a:rPr lang="en-US" sz="2800" dirty="0">
                <a:solidFill>
                  <a:srgbClr val="3B3535"/>
                </a:solidFill>
                <a:latin typeface="Red Hat Text" pitchFamily="34" charset="0"/>
                <a:ea typeface="Red Hat Text" pitchFamily="34" charset="-122"/>
                <a:cs typeface="Red Hat Text" pitchFamily="34" charset="-120"/>
              </a:rPr>
              <a:t>2</a:t>
            </a:r>
            <a:endParaRPr lang="en-US" sz="2800" dirty="0"/>
          </a:p>
        </p:txBody>
      </p:sp>
      <p:sp>
        <p:nvSpPr>
          <p:cNvPr id="12" name="Text 9"/>
          <p:cNvSpPr/>
          <p:nvPr/>
        </p:nvSpPr>
        <p:spPr>
          <a:xfrm>
            <a:off x="7509748" y="6383179"/>
            <a:ext cx="2800588" cy="350044"/>
          </a:xfrm>
          <a:prstGeom prst="rect">
            <a:avLst/>
          </a:prstGeom>
          <a:noFill/>
          <a:ln/>
        </p:spPr>
        <p:txBody>
          <a:bodyPr wrap="none" lIns="0" tIns="0" rIns="0" bIns="0" rtlCol="0" anchor="t"/>
          <a:lstStyle/>
          <a:p>
            <a:pPr marL="0" indent="0" algn="l">
              <a:lnSpc>
                <a:spcPts val="2750"/>
              </a:lnSpc>
              <a:buNone/>
            </a:pP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Cùng gọi tên</a:t>
            </a:r>
            <a:endParaRPr lang="en-US" sz="2400" dirty="0">
              <a:latin typeface="Times New Roman" panose="02020603050405020304" pitchFamily="18" charset="0"/>
              <a:cs typeface="Times New Roman" panose="02020603050405020304" pitchFamily="18" charset="0"/>
            </a:endParaRPr>
          </a:p>
        </p:txBody>
      </p:sp>
      <p:sp>
        <p:nvSpPr>
          <p:cNvPr id="13" name="Text 10"/>
          <p:cNvSpPr/>
          <p:nvPr/>
        </p:nvSpPr>
        <p:spPr>
          <a:xfrm>
            <a:off x="7509748" y="6875978"/>
            <a:ext cx="6287453" cy="380762"/>
          </a:xfrm>
          <a:prstGeom prst="rect">
            <a:avLst/>
          </a:prstGeom>
          <a:noFill/>
          <a:ln/>
        </p:spPr>
        <p:txBody>
          <a:bodyPr wrap="none" lIns="0" tIns="0" rIns="0" bIns="0" rtlCol="0" anchor="t"/>
          <a:lstStyle/>
          <a:p>
            <a:pPr marL="0" indent="0" algn="l">
              <a:lnSpc>
                <a:spcPts val="2950"/>
              </a:lnSpc>
              <a:buNone/>
            </a:pPr>
            <a:r>
              <a:rPr lang="en-US" sz="2000" dirty="0">
                <a:solidFill>
                  <a:srgbClr val="3B3535"/>
                </a:solidFill>
                <a:latin typeface="Times New Roman" panose="02020603050405020304" pitchFamily="18" charset="0"/>
                <a:ea typeface="Roboto Light" pitchFamily="34" charset="-122"/>
                <a:cs typeface="Times New Roman" panose="02020603050405020304" pitchFamily="18" charset="0"/>
              </a:rPr>
              <a:t>Các hình quen thuộc trên đường đi</a:t>
            </a:r>
            <a:endParaRPr lang="en-US" sz="2000" dirty="0">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624CCDA1-CFED-F8BB-07FC-DCC918541297}"/>
              </a:ext>
            </a:extLst>
          </p:cNvPr>
          <p:cNvPicPr>
            <a:picLocks noChangeAspect="1"/>
          </p:cNvPicPr>
          <p:nvPr/>
        </p:nvPicPr>
        <p:blipFill>
          <a:blip r:embed="rId4"/>
          <a:stretch>
            <a:fillRect/>
          </a:stretch>
        </p:blipFill>
        <p:spPr>
          <a:xfrm>
            <a:off x="1967948" y="3906078"/>
            <a:ext cx="1779105" cy="183873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878086"/>
            <a:ext cx="7468553" cy="1345168"/>
          </a:xfrm>
          <a:prstGeom prst="rect">
            <a:avLst/>
          </a:prstGeom>
          <a:noFill/>
          <a:ln/>
        </p:spPr>
        <p:txBody>
          <a:bodyPr wrap="square" lIns="0" tIns="0" rIns="0" bIns="0" rtlCol="0" anchor="t"/>
          <a:lstStyle/>
          <a:p>
            <a:pPr marL="0" indent="0" algn="l">
              <a:lnSpc>
                <a:spcPts val="5250"/>
              </a:lnSpc>
              <a:buNone/>
            </a:pPr>
            <a:r>
              <a:rPr lang="en-US" sz="3200" dirty="0">
                <a:solidFill>
                  <a:srgbClr val="000000"/>
                </a:solidFill>
                <a:latin typeface="Red Hat Text" pitchFamily="34" charset="0"/>
                <a:ea typeface="Red Hat Text" pitchFamily="34" charset="-122"/>
                <a:cs typeface="Red Hat Text" pitchFamily="34" charset="-120"/>
              </a:rPr>
              <a:t>🎨</a:t>
            </a:r>
            <a:r>
              <a:rPr lang="en-US" sz="3200" i="1" dirty="0">
                <a:solidFill>
                  <a:srgbClr val="1F1E1E"/>
                </a:solidFill>
                <a:latin typeface="Red Hat Text" pitchFamily="34" charset="0"/>
                <a:ea typeface="Red Hat Text" pitchFamily="34" charset="-122"/>
                <a:cs typeface="Red Hat Text" pitchFamily="34" charset="-120"/>
              </a:rPr>
              <a:t> </a:t>
            </a:r>
            <a:r>
              <a:rPr lang="en-US" sz="3200" b="1" i="1" dirty="0">
                <a:solidFill>
                  <a:srgbClr val="1F1E1E"/>
                </a:solidFill>
                <a:latin typeface="Times New Roman" panose="02020603050405020304" pitchFamily="18" charset="0"/>
                <a:ea typeface="Red Hat Text" pitchFamily="34" charset="-122"/>
                <a:cs typeface="Times New Roman" panose="02020603050405020304" pitchFamily="18" charset="0"/>
              </a:rPr>
              <a:t>Hoạt động 2: Nhận biết, phân biệt hình tròn, hình vuông</a:t>
            </a:r>
            <a:endParaRPr lang="en-US" sz="3200" b="1" i="1" dirty="0">
              <a:latin typeface="Times New Roman" panose="02020603050405020304" pitchFamily="18" charset="0"/>
              <a:cs typeface="Times New Roman" panose="02020603050405020304" pitchFamily="18" charset="0"/>
            </a:endParaRPr>
          </a:p>
        </p:txBody>
      </p:sp>
      <p:sp>
        <p:nvSpPr>
          <p:cNvPr id="4" name="Text 1"/>
          <p:cNvSpPr/>
          <p:nvPr/>
        </p:nvSpPr>
        <p:spPr>
          <a:xfrm>
            <a:off x="837724" y="2314218"/>
            <a:ext cx="4734044" cy="542568"/>
          </a:xfrm>
          <a:prstGeom prst="rect">
            <a:avLst/>
          </a:prstGeom>
          <a:noFill/>
          <a:ln/>
        </p:spPr>
        <p:txBody>
          <a:bodyPr wrap="none" lIns="0" tIns="0" rIns="0" bIns="0" rtlCol="0" anchor="t"/>
          <a:lstStyle/>
          <a:p>
            <a:pPr marL="0" indent="0" algn="l">
              <a:lnSpc>
                <a:spcPts val="4200"/>
              </a:lnSpc>
              <a:buNone/>
            </a:pPr>
            <a:r>
              <a:rPr lang="en-US" sz="3350" dirty="0">
                <a:solidFill>
                  <a:srgbClr val="000000"/>
                </a:solidFill>
                <a:latin typeface="Red Hat Text" pitchFamily="34" charset="0"/>
                <a:ea typeface="Red Hat Text" pitchFamily="34" charset="-122"/>
                <a:cs typeface="Red Hat Text" pitchFamily="34" charset="-120"/>
              </a:rPr>
              <a:t>✨</a:t>
            </a:r>
            <a:r>
              <a:rPr lang="en-US" sz="3350" dirty="0">
                <a:solidFill>
                  <a:srgbClr val="1F1E1E"/>
                </a:solidFill>
                <a:latin typeface="Red Hat Text" pitchFamily="34" charset="0"/>
                <a:ea typeface="Red Hat Text" pitchFamily="34" charset="-122"/>
                <a:cs typeface="Red Hat Text" pitchFamily="34" charset="-120"/>
              </a:rPr>
              <a:t> </a:t>
            </a:r>
            <a:r>
              <a:rPr lang="en-US" sz="4000" b="1" dirty="0">
                <a:solidFill>
                  <a:srgbClr val="7030A0"/>
                </a:solidFill>
                <a:latin typeface="Times New Roman" panose="02020603050405020304" pitchFamily="18" charset="0"/>
                <a:ea typeface="Red Hat Text" pitchFamily="34" charset="-122"/>
                <a:cs typeface="Times New Roman" panose="02020603050405020304" pitchFamily="18" charset="0"/>
              </a:rPr>
              <a:t>Khám phá </a:t>
            </a:r>
            <a:r>
              <a:rPr lang="en-US" sz="4000" b="1" dirty="0" err="1">
                <a:solidFill>
                  <a:srgbClr val="7030A0"/>
                </a:solidFill>
                <a:latin typeface="Times New Roman" panose="02020603050405020304" pitchFamily="18" charset="0"/>
                <a:ea typeface="Red Hat Text" pitchFamily="34" charset="-122"/>
                <a:cs typeface="Times New Roman" panose="02020603050405020304" pitchFamily="18" charset="0"/>
              </a:rPr>
              <a:t>hình</a:t>
            </a:r>
            <a:r>
              <a:rPr lang="en-US" sz="4000" b="1" dirty="0">
                <a:solidFill>
                  <a:srgbClr val="7030A0"/>
                </a:solidFill>
                <a:latin typeface="Times New Roman" panose="02020603050405020304" pitchFamily="18" charset="0"/>
                <a:ea typeface="Red Hat Text" pitchFamily="34" charset="-122"/>
                <a:cs typeface="Times New Roman" panose="02020603050405020304" pitchFamily="18" charset="0"/>
              </a:rPr>
              <a:t> </a:t>
            </a:r>
            <a:r>
              <a:rPr lang="en-US" sz="4000" b="1" dirty="0" err="1">
                <a:solidFill>
                  <a:srgbClr val="7030A0"/>
                </a:solidFill>
                <a:latin typeface="Times New Roman" panose="02020603050405020304" pitchFamily="18" charset="0"/>
                <a:ea typeface="Red Hat Text" pitchFamily="34" charset="-122"/>
                <a:cs typeface="Times New Roman" panose="02020603050405020304" pitchFamily="18" charset="0"/>
              </a:rPr>
              <a:t>tròn</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5" name="Text 2"/>
          <p:cNvSpPr/>
          <p:nvPr/>
        </p:nvSpPr>
        <p:spPr>
          <a:xfrm>
            <a:off x="837724" y="3197900"/>
            <a:ext cx="7468553" cy="727710"/>
          </a:xfrm>
          <a:prstGeom prst="rect">
            <a:avLst/>
          </a:prstGeom>
          <a:noFill/>
          <a:ln/>
        </p:spPr>
        <p:txBody>
          <a:bodyPr wrap="square" lIns="0" tIns="0" rIns="0" bIns="0" rtlCol="0" anchor="t"/>
          <a:lstStyle/>
          <a:p>
            <a:pPr marL="0" indent="0" algn="l">
              <a:lnSpc>
                <a:spcPts val="2850"/>
              </a:lnSpc>
              <a:buNone/>
            </a:pP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Khi </a:t>
            </a:r>
            <a:r>
              <a:rPr lang="en-US" sz="2400" dirty="0" err="1">
                <a:solidFill>
                  <a:srgbClr val="3B3535"/>
                </a:solidFill>
                <a:latin typeface="Times New Roman" panose="02020603050405020304" pitchFamily="18" charset="0"/>
                <a:ea typeface="Roboto Light" pitchFamily="34" charset="-122"/>
                <a:cs typeface="Times New Roman" panose="02020603050405020304" pitchFamily="18" charset="0"/>
              </a:rPr>
              <a:t>hộp</a:t>
            </a: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oboto Light" pitchFamily="34" charset="-122"/>
                <a:cs typeface="Times New Roman" panose="02020603050405020304" pitchFamily="18" charset="0"/>
              </a:rPr>
              <a:t>quà</a:t>
            </a: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oboto Light" pitchFamily="34" charset="-122"/>
                <a:cs typeface="Times New Roman" panose="02020603050405020304" pitchFamily="18" charset="0"/>
              </a:rPr>
              <a:t>số</a:t>
            </a: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1 mở ra, chúng ta sẽ thấy gì nhỉ? À, đó là một hình tròn đáng yêu!</a:t>
            </a:r>
            <a:endParaRPr lang="en-US" sz="2400" dirty="0">
              <a:latin typeface="Times New Roman" panose="02020603050405020304" pitchFamily="18" charset="0"/>
              <a:cs typeface="Times New Roman" panose="02020603050405020304" pitchFamily="18" charset="0"/>
            </a:endParaRPr>
          </a:p>
        </p:txBody>
      </p:sp>
      <p:sp>
        <p:nvSpPr>
          <p:cNvPr id="6" name="Shape 3"/>
          <p:cNvSpPr/>
          <p:nvPr/>
        </p:nvSpPr>
        <p:spPr>
          <a:xfrm>
            <a:off x="837724" y="4545210"/>
            <a:ext cx="3620572" cy="1289448"/>
          </a:xfrm>
          <a:prstGeom prst="roundRect">
            <a:avLst>
              <a:gd name="adj" fmla="val 2063"/>
            </a:avLst>
          </a:prstGeom>
          <a:solidFill>
            <a:srgbClr val="F3E8E8"/>
          </a:solidFill>
          <a:ln/>
        </p:spPr>
      </p:sp>
      <p:sp>
        <p:nvSpPr>
          <p:cNvPr id="7" name="Text 4"/>
          <p:cNvSpPr/>
          <p:nvPr/>
        </p:nvSpPr>
        <p:spPr>
          <a:xfrm>
            <a:off x="1600200" y="4743092"/>
            <a:ext cx="2475190" cy="363855"/>
          </a:xfrm>
          <a:prstGeom prst="rect">
            <a:avLst/>
          </a:prstGeom>
          <a:noFill/>
          <a:ln/>
        </p:spPr>
        <p:txBody>
          <a:bodyPr wrap="none" lIns="0" tIns="0" rIns="0" bIns="0" rtlCol="0" anchor="t"/>
          <a:lstStyle/>
          <a:p>
            <a:pPr marL="0" indent="0" algn="l">
              <a:lnSpc>
                <a:spcPts val="2600"/>
              </a:lnSpc>
              <a:buNone/>
            </a:pP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Đây là hình gì?</a:t>
            </a:r>
            <a:endParaRPr lang="en-US" sz="2400" dirty="0">
              <a:latin typeface="Times New Roman" panose="02020603050405020304" pitchFamily="18" charset="0"/>
              <a:cs typeface="Times New Roman" panose="02020603050405020304" pitchFamily="18" charset="0"/>
            </a:endParaRPr>
          </a:p>
        </p:txBody>
      </p:sp>
      <p:sp>
        <p:nvSpPr>
          <p:cNvPr id="8" name="Text 5"/>
          <p:cNvSpPr/>
          <p:nvPr/>
        </p:nvSpPr>
        <p:spPr>
          <a:xfrm>
            <a:off x="1065133" y="4879538"/>
            <a:ext cx="3165753" cy="363855"/>
          </a:xfrm>
          <a:prstGeom prst="rect">
            <a:avLst/>
          </a:prstGeom>
          <a:noFill/>
          <a:ln/>
        </p:spPr>
        <p:txBody>
          <a:bodyPr wrap="none" lIns="0" tIns="0" rIns="0" bIns="0" rtlCol="0" anchor="t"/>
          <a:lstStyle/>
          <a:p>
            <a:pPr marL="0" indent="0" algn="l">
              <a:lnSpc>
                <a:spcPts val="2850"/>
              </a:lnSpc>
              <a:buNone/>
            </a:pPr>
            <a:endParaRPr lang="en-US" sz="2400" dirty="0">
              <a:latin typeface="Times New Roman" panose="02020603050405020304" pitchFamily="18" charset="0"/>
              <a:cs typeface="Times New Roman" panose="02020603050405020304" pitchFamily="18" charset="0"/>
            </a:endParaRPr>
          </a:p>
        </p:txBody>
      </p:sp>
      <p:sp>
        <p:nvSpPr>
          <p:cNvPr id="9" name="Shape 6"/>
          <p:cNvSpPr/>
          <p:nvPr/>
        </p:nvSpPr>
        <p:spPr>
          <a:xfrm>
            <a:off x="4913114" y="4545209"/>
            <a:ext cx="3393163" cy="1289448"/>
          </a:xfrm>
          <a:prstGeom prst="roundRect">
            <a:avLst>
              <a:gd name="adj" fmla="val 2063"/>
            </a:avLst>
          </a:prstGeom>
          <a:solidFill>
            <a:srgbClr val="F3E8E8"/>
          </a:solidFill>
          <a:ln/>
        </p:spPr>
      </p:sp>
      <p:sp>
        <p:nvSpPr>
          <p:cNvPr id="10" name="Text 7"/>
          <p:cNvSpPr/>
          <p:nvPr/>
        </p:nvSpPr>
        <p:spPr>
          <a:xfrm>
            <a:off x="5403532" y="4743093"/>
            <a:ext cx="2184915" cy="500300"/>
          </a:xfrm>
          <a:prstGeom prst="rect">
            <a:avLst/>
          </a:prstGeom>
          <a:noFill/>
          <a:ln/>
        </p:spPr>
        <p:txBody>
          <a:bodyPr wrap="none" lIns="0" tIns="0" rIns="0" bIns="0" rtlCol="0" anchor="t"/>
          <a:lstStyle/>
          <a:p>
            <a:pPr marL="0" indent="0" algn="l">
              <a:lnSpc>
                <a:spcPts val="2600"/>
              </a:lnSpc>
              <a:buNone/>
            </a:pP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Đặc điểm hình tròn</a:t>
            </a:r>
            <a:endParaRPr lang="en-US" sz="2400" dirty="0">
              <a:latin typeface="Times New Roman" panose="02020603050405020304" pitchFamily="18" charset="0"/>
              <a:cs typeface="Times New Roman" panose="02020603050405020304" pitchFamily="18" charset="0"/>
            </a:endParaRPr>
          </a:p>
        </p:txBody>
      </p:sp>
      <p:sp>
        <p:nvSpPr>
          <p:cNvPr id="11" name="Text 8"/>
          <p:cNvSpPr/>
          <p:nvPr/>
        </p:nvSpPr>
        <p:spPr>
          <a:xfrm>
            <a:off x="4913114" y="4879538"/>
            <a:ext cx="3165753" cy="727710"/>
          </a:xfrm>
          <a:prstGeom prst="rect">
            <a:avLst/>
          </a:prstGeom>
          <a:noFill/>
          <a:ln/>
        </p:spPr>
        <p:txBody>
          <a:bodyPr wrap="square" lIns="0" tIns="0" rIns="0" bIns="0" rtlCol="0" anchor="t"/>
          <a:lstStyle/>
          <a:p>
            <a:pPr marL="0" indent="0" algn="l">
              <a:lnSpc>
                <a:spcPts val="2850"/>
              </a:lnSpc>
              <a:buNone/>
            </a:pPr>
            <a:endParaRPr lang="en-US" sz="2400" dirty="0">
              <a:latin typeface="Times New Roman" panose="02020603050405020304" pitchFamily="18" charset="0"/>
              <a:cs typeface="Times New Roman" panose="02020603050405020304" pitchFamily="18" charset="0"/>
            </a:endParaRPr>
          </a:p>
        </p:txBody>
      </p:sp>
      <p:sp>
        <p:nvSpPr>
          <p:cNvPr id="12" name="Shape 9"/>
          <p:cNvSpPr/>
          <p:nvPr/>
        </p:nvSpPr>
        <p:spPr>
          <a:xfrm>
            <a:off x="837724" y="6062067"/>
            <a:ext cx="7468553" cy="1289447"/>
          </a:xfrm>
          <a:prstGeom prst="roundRect">
            <a:avLst>
              <a:gd name="adj" fmla="val 2645"/>
            </a:avLst>
          </a:prstGeom>
          <a:solidFill>
            <a:srgbClr val="F3E8E8"/>
          </a:solidFill>
          <a:ln/>
        </p:spPr>
      </p:sp>
      <p:sp>
        <p:nvSpPr>
          <p:cNvPr id="13" name="Text 10"/>
          <p:cNvSpPr/>
          <p:nvPr/>
        </p:nvSpPr>
        <p:spPr>
          <a:xfrm>
            <a:off x="1065133" y="6289477"/>
            <a:ext cx="2675334" cy="334328"/>
          </a:xfrm>
          <a:prstGeom prst="rect">
            <a:avLst/>
          </a:prstGeom>
          <a:noFill/>
          <a:ln/>
        </p:spPr>
        <p:txBody>
          <a:bodyPr wrap="none" lIns="0" tIns="0" rIns="0" bIns="0" rtlCol="0" anchor="t"/>
          <a:lstStyle/>
          <a:p>
            <a:pPr marL="0" indent="0" algn="l">
              <a:lnSpc>
                <a:spcPts val="2600"/>
              </a:lnSpc>
              <a:buNone/>
            </a:pP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ed Hat Text" pitchFamily="34" charset="-122"/>
                <a:cs typeface="Times New Roman" panose="02020603050405020304" pitchFamily="18" charset="0"/>
              </a:rPr>
              <a:t>Hình</a:t>
            </a: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ed Hat Text" pitchFamily="34" charset="-122"/>
                <a:cs typeface="Times New Roman" panose="02020603050405020304" pitchFamily="18" charset="0"/>
              </a:rPr>
              <a:t>tròn</a:t>
            </a: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ed Hat Text" pitchFamily="34" charset="-122"/>
                <a:cs typeface="Times New Roman" panose="02020603050405020304" pitchFamily="18" charset="0"/>
              </a:rPr>
              <a:t>giống</a:t>
            </a: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ed Hat Text" pitchFamily="34" charset="-122"/>
                <a:cs typeface="Times New Roman" panose="02020603050405020304" pitchFamily="18" charset="0"/>
              </a:rPr>
              <a:t>cái</a:t>
            </a: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ed Hat Text" pitchFamily="34" charset="-122"/>
                <a:cs typeface="Times New Roman" panose="02020603050405020304" pitchFamily="18" charset="0"/>
              </a:rPr>
              <a:t>gì</a:t>
            </a: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4" name="Text 11"/>
          <p:cNvSpPr/>
          <p:nvPr/>
        </p:nvSpPr>
        <p:spPr>
          <a:xfrm>
            <a:off x="1065133" y="6760250"/>
            <a:ext cx="7013734" cy="363855"/>
          </a:xfrm>
          <a:prstGeom prst="rect">
            <a:avLst/>
          </a:prstGeom>
          <a:noFill/>
          <a:ln/>
        </p:spPr>
        <p:txBody>
          <a:bodyPr wrap="none" lIns="0" tIns="0" rIns="0" bIns="0" rtlCol="0" anchor="t"/>
          <a:lstStyle/>
          <a:p>
            <a:pPr marL="0" indent="0" algn="l">
              <a:lnSpc>
                <a:spcPts val="2850"/>
              </a:lnSpc>
              <a:buNone/>
            </a:pP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oboto Light" pitchFamily="34" charset="-122"/>
                <a:cs typeface="Times New Roman" panose="02020603050405020304" pitchFamily="18" charset="0"/>
              </a:rPr>
              <a:t>Hình</a:t>
            </a: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tròn này có màu gì?</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42E52B-06E9-E596-0E10-E69C153E8CB0}"/>
              </a:ext>
            </a:extLst>
          </p:cNvPr>
          <p:cNvPicPr>
            <a:picLocks noChangeAspect="1"/>
          </p:cNvPicPr>
          <p:nvPr/>
        </p:nvPicPr>
        <p:blipFill>
          <a:blip r:embed="rId2"/>
          <a:stretch>
            <a:fillRect/>
          </a:stretch>
        </p:blipFill>
        <p:spPr>
          <a:xfrm>
            <a:off x="3200400" y="0"/>
            <a:ext cx="8229600" cy="8229600"/>
          </a:xfrm>
          <a:prstGeom prst="rect">
            <a:avLst/>
          </a:prstGeom>
        </p:spPr>
      </p:pic>
    </p:spTree>
    <p:extLst>
      <p:ext uri="{BB962C8B-B14F-4D97-AF65-F5344CB8AC3E}">
        <p14:creationId xmlns:p14="http://schemas.microsoft.com/office/powerpoint/2010/main" val="50743714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280515" y="621387"/>
            <a:ext cx="5282327" cy="633651"/>
          </a:xfrm>
          <a:prstGeom prst="rect">
            <a:avLst/>
          </a:prstGeom>
          <a:noFill/>
          <a:ln/>
        </p:spPr>
        <p:txBody>
          <a:bodyPr wrap="none" lIns="0" tIns="0" rIns="0" bIns="0" rtlCol="0" anchor="t"/>
          <a:lstStyle/>
          <a:p>
            <a:pPr marL="0" indent="0" algn="l">
              <a:lnSpc>
                <a:spcPts val="4950"/>
              </a:lnSpc>
              <a:buNone/>
            </a:pPr>
            <a:endParaRPr lang="en-US" sz="3950" dirty="0"/>
          </a:p>
        </p:txBody>
      </p:sp>
      <p:sp>
        <p:nvSpPr>
          <p:cNvPr id="4" name="Text 1"/>
          <p:cNvSpPr/>
          <p:nvPr/>
        </p:nvSpPr>
        <p:spPr>
          <a:xfrm>
            <a:off x="6324124" y="938213"/>
            <a:ext cx="4854297" cy="988338"/>
          </a:xfrm>
          <a:prstGeom prst="rect">
            <a:avLst/>
          </a:prstGeom>
          <a:noFill/>
          <a:ln/>
        </p:spPr>
        <p:txBody>
          <a:bodyPr wrap="none" lIns="0" tIns="0" rIns="0" bIns="0" rtlCol="0" anchor="t"/>
          <a:lstStyle/>
          <a:p>
            <a:pPr marL="0" indent="0" algn="l">
              <a:lnSpc>
                <a:spcPts val="3950"/>
              </a:lnSpc>
              <a:buNone/>
            </a:pPr>
            <a:r>
              <a:rPr lang="en-US" sz="3150" dirty="0">
                <a:solidFill>
                  <a:srgbClr val="000000"/>
                </a:solidFill>
                <a:latin typeface="Red Hat Text" pitchFamily="34" charset="0"/>
                <a:ea typeface="Red Hat Text" pitchFamily="34" charset="-122"/>
                <a:cs typeface="Red Hat Text" pitchFamily="34" charset="-120"/>
              </a:rPr>
              <a:t>✨</a:t>
            </a:r>
            <a:r>
              <a:rPr lang="en-US" sz="3150" dirty="0">
                <a:solidFill>
                  <a:srgbClr val="1F1E1E"/>
                </a:solidFill>
                <a:latin typeface="Red Hat Text" pitchFamily="34" charset="0"/>
                <a:ea typeface="Red Hat Text" pitchFamily="34" charset="-122"/>
                <a:cs typeface="Red Hat Text" pitchFamily="34" charset="-120"/>
              </a:rPr>
              <a:t> </a:t>
            </a:r>
            <a:r>
              <a:rPr lang="en-US" sz="4000" b="1" dirty="0">
                <a:solidFill>
                  <a:srgbClr val="7030A0"/>
                </a:solidFill>
                <a:latin typeface="Times New Roman" panose="02020603050405020304" pitchFamily="18" charset="0"/>
                <a:ea typeface="Red Hat Text" pitchFamily="34" charset="-122"/>
                <a:cs typeface="Times New Roman" panose="02020603050405020304" pitchFamily="18" charset="0"/>
              </a:rPr>
              <a:t>Khám phá </a:t>
            </a:r>
            <a:r>
              <a:rPr lang="en-US" sz="4000" b="1" dirty="0" err="1">
                <a:solidFill>
                  <a:srgbClr val="7030A0"/>
                </a:solidFill>
                <a:latin typeface="Times New Roman" panose="02020603050405020304" pitchFamily="18" charset="0"/>
                <a:ea typeface="Red Hat Text" pitchFamily="34" charset="-122"/>
                <a:cs typeface="Times New Roman" panose="02020603050405020304" pitchFamily="18" charset="0"/>
              </a:rPr>
              <a:t>hình</a:t>
            </a:r>
            <a:r>
              <a:rPr lang="en-US" sz="4000" b="1" dirty="0">
                <a:solidFill>
                  <a:srgbClr val="7030A0"/>
                </a:solidFill>
                <a:latin typeface="Times New Roman" panose="02020603050405020304" pitchFamily="18" charset="0"/>
                <a:ea typeface="Red Hat Text" pitchFamily="34" charset="-122"/>
                <a:cs typeface="Times New Roman" panose="02020603050405020304" pitchFamily="18" charset="0"/>
              </a:rPr>
              <a:t> </a:t>
            </a:r>
            <a:r>
              <a:rPr lang="en-US" sz="4000" b="1" dirty="0" err="1">
                <a:solidFill>
                  <a:srgbClr val="7030A0"/>
                </a:solidFill>
                <a:latin typeface="Times New Roman" panose="02020603050405020304" pitchFamily="18" charset="0"/>
                <a:ea typeface="Red Hat Text" pitchFamily="34" charset="-122"/>
                <a:cs typeface="Times New Roman" panose="02020603050405020304" pitchFamily="18" charset="0"/>
              </a:rPr>
              <a:t>vuông</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5" name="Text 2"/>
          <p:cNvSpPr/>
          <p:nvPr/>
        </p:nvSpPr>
        <p:spPr>
          <a:xfrm>
            <a:off x="6324124" y="1763077"/>
            <a:ext cx="7468553" cy="1175743"/>
          </a:xfrm>
          <a:prstGeom prst="rect">
            <a:avLst/>
          </a:prstGeom>
          <a:noFill/>
          <a:ln/>
        </p:spPr>
        <p:txBody>
          <a:bodyPr wrap="square" lIns="0" tIns="0" rIns="0" bIns="0" rtlCol="0" anchor="t"/>
          <a:lstStyle/>
          <a:p>
            <a:pPr marL="0" indent="0" algn="l">
              <a:lnSpc>
                <a:spcPts val="2700"/>
              </a:lnSpc>
              <a:buNone/>
            </a:pP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Tiếp theo, hãy cùng </a:t>
            </a:r>
            <a:r>
              <a:rPr lang="en-US" sz="2400" dirty="0" err="1">
                <a:solidFill>
                  <a:srgbClr val="3B3535"/>
                </a:solidFill>
                <a:latin typeface="Times New Roman" panose="02020603050405020304" pitchFamily="18" charset="0"/>
                <a:ea typeface="Roboto Light" pitchFamily="34" charset="-122"/>
                <a:cs typeface="Times New Roman" panose="02020603050405020304" pitchFamily="18" charset="0"/>
              </a:rPr>
              <a:t>mở</a:t>
            </a: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oboto Light" pitchFamily="34" charset="-122"/>
                <a:cs typeface="Times New Roman" panose="02020603050405020304" pitchFamily="18" charset="0"/>
              </a:rPr>
              <a:t>hộp</a:t>
            </a: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oboto Light" pitchFamily="34" charset="-122"/>
                <a:cs typeface="Times New Roman" panose="02020603050405020304" pitchFamily="18" charset="0"/>
              </a:rPr>
              <a:t>quà</a:t>
            </a: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oboto Light" pitchFamily="34" charset="-122"/>
                <a:cs typeface="Times New Roman" panose="02020603050405020304" pitchFamily="18" charset="0"/>
              </a:rPr>
              <a:t>số</a:t>
            </a:r>
            <a:r>
              <a:rPr lang="en-US" sz="2400" dirty="0">
                <a:solidFill>
                  <a:srgbClr val="3B3535"/>
                </a:solidFill>
                <a:latin typeface="Times New Roman" panose="02020603050405020304" pitchFamily="18" charset="0"/>
                <a:ea typeface="Roboto Light" pitchFamily="34" charset="-122"/>
                <a:cs typeface="Times New Roman" panose="02020603050405020304" pitchFamily="18" charset="0"/>
              </a:rPr>
              <a:t> 2 để xem bên trong có gì nhé! Đó là một hình vuông rất ngay ngắn!</a:t>
            </a:r>
            <a:endParaRPr lang="en-US" sz="2400" dirty="0">
              <a:latin typeface="Times New Roman" panose="02020603050405020304" pitchFamily="18" charset="0"/>
              <a:cs typeface="Times New Roman" panose="02020603050405020304" pitchFamily="18" charset="0"/>
            </a:endParaRPr>
          </a:p>
        </p:txBody>
      </p:sp>
      <p:sp>
        <p:nvSpPr>
          <p:cNvPr id="6" name="Shape 3"/>
          <p:cNvSpPr/>
          <p:nvPr/>
        </p:nvSpPr>
        <p:spPr>
          <a:xfrm>
            <a:off x="6296689" y="3458051"/>
            <a:ext cx="3626525" cy="1816895"/>
          </a:xfrm>
          <a:prstGeom prst="roundRect">
            <a:avLst>
              <a:gd name="adj" fmla="val 7622"/>
            </a:avLst>
          </a:prstGeom>
          <a:solidFill>
            <a:srgbClr val="FFFAFA"/>
          </a:solidFill>
          <a:ln/>
        </p:spPr>
      </p:sp>
      <p:sp>
        <p:nvSpPr>
          <p:cNvPr id="7" name="Shape 4"/>
          <p:cNvSpPr/>
          <p:nvPr/>
        </p:nvSpPr>
        <p:spPr>
          <a:xfrm>
            <a:off x="6324124" y="3473767"/>
            <a:ext cx="3626525" cy="121920"/>
          </a:xfrm>
          <a:prstGeom prst="roundRect">
            <a:avLst>
              <a:gd name="adj" fmla="val 26506"/>
            </a:avLst>
          </a:prstGeom>
          <a:solidFill>
            <a:srgbClr val="F5A3A3"/>
          </a:solidFill>
          <a:ln/>
        </p:spPr>
      </p:sp>
      <p:sp>
        <p:nvSpPr>
          <p:cNvPr id="8" name="Shape 5"/>
          <p:cNvSpPr/>
          <p:nvPr/>
        </p:nvSpPr>
        <p:spPr>
          <a:xfrm>
            <a:off x="7814191" y="3181112"/>
            <a:ext cx="646271" cy="646271"/>
          </a:xfrm>
          <a:prstGeom prst="roundRect">
            <a:avLst>
              <a:gd name="adj" fmla="val 141489"/>
            </a:avLst>
          </a:prstGeom>
          <a:solidFill>
            <a:srgbClr val="F5A3A3"/>
          </a:solidFill>
          <a:ln/>
        </p:spPr>
      </p:sp>
      <p:sp>
        <p:nvSpPr>
          <p:cNvPr id="9" name="Text 6"/>
          <p:cNvSpPr/>
          <p:nvPr/>
        </p:nvSpPr>
        <p:spPr>
          <a:xfrm>
            <a:off x="8008025" y="3342680"/>
            <a:ext cx="258485" cy="323136"/>
          </a:xfrm>
          <a:prstGeom prst="rect">
            <a:avLst/>
          </a:prstGeom>
          <a:noFill/>
          <a:ln/>
        </p:spPr>
        <p:txBody>
          <a:bodyPr wrap="none" lIns="0" tIns="0" rIns="0" bIns="0" rtlCol="0" anchor="t"/>
          <a:lstStyle/>
          <a:p>
            <a:pPr marL="0" indent="0" algn="l">
              <a:lnSpc>
                <a:spcPts val="3250"/>
              </a:lnSpc>
              <a:buNone/>
            </a:pPr>
            <a:r>
              <a:rPr lang="en-US" sz="2000" dirty="0">
                <a:solidFill>
                  <a:srgbClr val="000000"/>
                </a:solidFill>
                <a:latin typeface="Red Hat Text" pitchFamily="34" charset="0"/>
                <a:ea typeface="Red Hat Text" pitchFamily="34" charset="-122"/>
                <a:cs typeface="Red Hat Text" pitchFamily="34" charset="-120"/>
              </a:rPr>
              <a:t>1</a:t>
            </a:r>
            <a:endParaRPr lang="en-US" sz="2000" dirty="0"/>
          </a:p>
        </p:txBody>
      </p:sp>
      <p:sp>
        <p:nvSpPr>
          <p:cNvPr id="10" name="Text 7"/>
          <p:cNvSpPr/>
          <p:nvPr/>
        </p:nvSpPr>
        <p:spPr>
          <a:xfrm>
            <a:off x="6569988" y="4042767"/>
            <a:ext cx="2534603" cy="316825"/>
          </a:xfrm>
          <a:prstGeom prst="rect">
            <a:avLst/>
          </a:prstGeom>
          <a:noFill/>
          <a:ln/>
        </p:spPr>
        <p:txBody>
          <a:bodyPr wrap="none" lIns="0" tIns="0" rIns="0" bIns="0" rtlCol="0" anchor="t"/>
          <a:lstStyle/>
          <a:p>
            <a:pPr marL="0" indent="0" algn="l">
              <a:lnSpc>
                <a:spcPts val="2450"/>
              </a:lnSpc>
              <a:buNone/>
            </a:pP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Đây là hình </a:t>
            </a:r>
            <a:r>
              <a:rPr lang="en-US" sz="2400" dirty="0" err="1">
                <a:solidFill>
                  <a:srgbClr val="3B3535"/>
                </a:solidFill>
                <a:latin typeface="Times New Roman" panose="02020603050405020304" pitchFamily="18" charset="0"/>
                <a:ea typeface="Red Hat Text" pitchFamily="34" charset="-122"/>
                <a:cs typeface="Times New Roman" panose="02020603050405020304" pitchFamily="18" charset="0"/>
              </a:rPr>
              <a:t>gì</a:t>
            </a: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a:t>
            </a:r>
          </a:p>
          <a:p>
            <a:pPr marL="0" indent="0" algn="l">
              <a:lnSpc>
                <a:spcPts val="2450"/>
              </a:lnSpc>
              <a:buNone/>
            </a:pPr>
            <a:endParaRPr lang="en-US" sz="2400" dirty="0">
              <a:solidFill>
                <a:srgbClr val="3B3535"/>
              </a:solidFill>
              <a:latin typeface="Times New Roman" panose="02020603050405020304" pitchFamily="18" charset="0"/>
              <a:ea typeface="Red Hat Text" pitchFamily="34" charset="-122"/>
              <a:cs typeface="Times New Roman" panose="02020603050405020304" pitchFamily="18" charset="0"/>
            </a:endParaRPr>
          </a:p>
          <a:p>
            <a:pPr marL="0" indent="0" algn="l">
              <a:lnSpc>
                <a:spcPts val="2450"/>
              </a:lnSpc>
              <a:buNone/>
            </a:pPr>
            <a:r>
              <a:rPr lang="en-US" sz="2400" dirty="0" err="1">
                <a:solidFill>
                  <a:srgbClr val="3B3535"/>
                </a:solidFill>
                <a:latin typeface="Times New Roman" panose="02020603050405020304" pitchFamily="18" charset="0"/>
                <a:ea typeface="Red Hat Text" pitchFamily="34" charset="-122"/>
                <a:cs typeface="Times New Roman" panose="02020603050405020304" pitchFamily="18" charset="0"/>
              </a:rPr>
              <a:t>Màu</a:t>
            </a: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ed Hat Text" pitchFamily="34" charset="-122"/>
                <a:cs typeface="Times New Roman" panose="02020603050405020304" pitchFamily="18" charset="0"/>
              </a:rPr>
              <a:t>gì</a:t>
            </a: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1" name="Text 8"/>
          <p:cNvSpPr/>
          <p:nvPr/>
        </p:nvSpPr>
        <p:spPr>
          <a:xfrm>
            <a:off x="6569988" y="4488775"/>
            <a:ext cx="3134797" cy="689134"/>
          </a:xfrm>
          <a:prstGeom prst="rect">
            <a:avLst/>
          </a:prstGeom>
          <a:noFill/>
          <a:ln/>
        </p:spPr>
        <p:txBody>
          <a:bodyPr wrap="square" lIns="0" tIns="0" rIns="0" bIns="0" rtlCol="0" anchor="t"/>
          <a:lstStyle/>
          <a:p>
            <a:pPr marL="0" indent="0" algn="l">
              <a:lnSpc>
                <a:spcPts val="2700"/>
              </a:lnSpc>
              <a:buNone/>
            </a:pPr>
            <a:endParaRPr lang="en-US" sz="1650" dirty="0"/>
          </a:p>
        </p:txBody>
      </p:sp>
      <p:sp>
        <p:nvSpPr>
          <p:cNvPr id="12" name="Shape 9"/>
          <p:cNvSpPr/>
          <p:nvPr/>
        </p:nvSpPr>
        <p:spPr>
          <a:xfrm>
            <a:off x="10166033" y="3504248"/>
            <a:ext cx="3626644" cy="1919526"/>
          </a:xfrm>
          <a:prstGeom prst="roundRect">
            <a:avLst>
              <a:gd name="adj" fmla="val 7622"/>
            </a:avLst>
          </a:prstGeom>
          <a:solidFill>
            <a:srgbClr val="FFFAFA"/>
          </a:solidFill>
          <a:ln/>
        </p:spPr>
      </p:sp>
      <p:sp>
        <p:nvSpPr>
          <p:cNvPr id="13" name="Shape 10"/>
          <p:cNvSpPr/>
          <p:nvPr/>
        </p:nvSpPr>
        <p:spPr>
          <a:xfrm>
            <a:off x="10166033" y="3473767"/>
            <a:ext cx="3626644" cy="121920"/>
          </a:xfrm>
          <a:prstGeom prst="roundRect">
            <a:avLst>
              <a:gd name="adj" fmla="val 26506"/>
            </a:avLst>
          </a:prstGeom>
          <a:solidFill>
            <a:srgbClr val="F5A3A3"/>
          </a:solidFill>
          <a:ln/>
        </p:spPr>
      </p:sp>
      <p:sp>
        <p:nvSpPr>
          <p:cNvPr id="14" name="Shape 11"/>
          <p:cNvSpPr/>
          <p:nvPr/>
        </p:nvSpPr>
        <p:spPr>
          <a:xfrm>
            <a:off x="11656219" y="3181112"/>
            <a:ext cx="646271" cy="646271"/>
          </a:xfrm>
          <a:prstGeom prst="roundRect">
            <a:avLst>
              <a:gd name="adj" fmla="val 141489"/>
            </a:avLst>
          </a:prstGeom>
          <a:solidFill>
            <a:srgbClr val="F5A3A3"/>
          </a:solidFill>
          <a:ln/>
        </p:spPr>
      </p:sp>
      <p:sp>
        <p:nvSpPr>
          <p:cNvPr id="15" name="Text 12"/>
          <p:cNvSpPr/>
          <p:nvPr/>
        </p:nvSpPr>
        <p:spPr>
          <a:xfrm>
            <a:off x="11850053" y="3342680"/>
            <a:ext cx="258485" cy="323136"/>
          </a:xfrm>
          <a:prstGeom prst="rect">
            <a:avLst/>
          </a:prstGeom>
          <a:noFill/>
          <a:ln/>
        </p:spPr>
        <p:txBody>
          <a:bodyPr wrap="none" lIns="0" tIns="0" rIns="0" bIns="0" rtlCol="0" anchor="t"/>
          <a:lstStyle/>
          <a:p>
            <a:pPr marL="0" indent="0" algn="l">
              <a:lnSpc>
                <a:spcPts val="3250"/>
              </a:lnSpc>
              <a:buNone/>
            </a:pPr>
            <a:r>
              <a:rPr lang="en-US" sz="2000" dirty="0">
                <a:solidFill>
                  <a:srgbClr val="000000"/>
                </a:solidFill>
                <a:latin typeface="Red Hat Text" pitchFamily="34" charset="0"/>
                <a:ea typeface="Red Hat Text" pitchFamily="34" charset="-122"/>
                <a:cs typeface="Red Hat Text" pitchFamily="34" charset="-120"/>
              </a:rPr>
              <a:t>2</a:t>
            </a:r>
            <a:endParaRPr lang="en-US" sz="2000" dirty="0"/>
          </a:p>
        </p:txBody>
      </p:sp>
      <p:sp>
        <p:nvSpPr>
          <p:cNvPr id="16" name="Text 13"/>
          <p:cNvSpPr/>
          <p:nvPr/>
        </p:nvSpPr>
        <p:spPr>
          <a:xfrm>
            <a:off x="10411897" y="4042767"/>
            <a:ext cx="2534603" cy="316825"/>
          </a:xfrm>
          <a:prstGeom prst="rect">
            <a:avLst/>
          </a:prstGeom>
          <a:noFill/>
          <a:ln/>
        </p:spPr>
        <p:txBody>
          <a:bodyPr wrap="none" lIns="0" tIns="0" rIns="0" bIns="0" rtlCol="0" anchor="t"/>
          <a:lstStyle/>
          <a:p>
            <a:pPr marL="0" indent="0" algn="l">
              <a:lnSpc>
                <a:spcPts val="2450"/>
              </a:lnSpc>
              <a:buNone/>
            </a:pP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Mấy cạnh?</a:t>
            </a:r>
            <a:endParaRPr lang="en-US" sz="2400" dirty="0">
              <a:latin typeface="Times New Roman" panose="02020603050405020304" pitchFamily="18" charset="0"/>
              <a:cs typeface="Times New Roman" panose="02020603050405020304" pitchFamily="18" charset="0"/>
            </a:endParaRPr>
          </a:p>
        </p:txBody>
      </p:sp>
      <p:sp>
        <p:nvSpPr>
          <p:cNvPr id="17" name="Text 14"/>
          <p:cNvSpPr/>
          <p:nvPr/>
        </p:nvSpPr>
        <p:spPr>
          <a:xfrm>
            <a:off x="10411897" y="4488775"/>
            <a:ext cx="3134916" cy="689134"/>
          </a:xfrm>
          <a:prstGeom prst="rect">
            <a:avLst/>
          </a:prstGeom>
          <a:noFill/>
          <a:ln/>
        </p:spPr>
        <p:txBody>
          <a:bodyPr wrap="square" lIns="0" tIns="0" rIns="0" bIns="0" rtlCol="0" anchor="t"/>
          <a:lstStyle/>
          <a:p>
            <a:pPr marL="0" indent="0" algn="l">
              <a:lnSpc>
                <a:spcPts val="2700"/>
              </a:lnSpc>
              <a:buNone/>
            </a:pPr>
            <a:endParaRPr lang="en-US" sz="1650" dirty="0"/>
          </a:p>
        </p:txBody>
      </p:sp>
      <p:sp>
        <p:nvSpPr>
          <p:cNvPr id="18" name="Shape 15"/>
          <p:cNvSpPr/>
          <p:nvPr/>
        </p:nvSpPr>
        <p:spPr>
          <a:xfrm>
            <a:off x="6334411" y="5992773"/>
            <a:ext cx="7468553" cy="1574959"/>
          </a:xfrm>
          <a:prstGeom prst="roundRect">
            <a:avLst>
              <a:gd name="adj" fmla="val 9289"/>
            </a:avLst>
          </a:prstGeom>
          <a:solidFill>
            <a:srgbClr val="FFFAFA"/>
          </a:solidFill>
          <a:ln/>
        </p:spPr>
      </p:sp>
      <p:sp>
        <p:nvSpPr>
          <p:cNvPr id="19" name="Shape 16"/>
          <p:cNvSpPr/>
          <p:nvPr/>
        </p:nvSpPr>
        <p:spPr>
          <a:xfrm>
            <a:off x="6324124" y="5931813"/>
            <a:ext cx="7468553" cy="121920"/>
          </a:xfrm>
          <a:prstGeom prst="roundRect">
            <a:avLst>
              <a:gd name="adj" fmla="val 26506"/>
            </a:avLst>
          </a:prstGeom>
          <a:solidFill>
            <a:srgbClr val="F5A3A3"/>
          </a:solidFill>
          <a:ln/>
        </p:spPr>
      </p:sp>
      <p:sp>
        <p:nvSpPr>
          <p:cNvPr id="20" name="Shape 17"/>
          <p:cNvSpPr/>
          <p:nvPr/>
        </p:nvSpPr>
        <p:spPr>
          <a:xfrm>
            <a:off x="9735264" y="5639157"/>
            <a:ext cx="646271" cy="646271"/>
          </a:xfrm>
          <a:prstGeom prst="roundRect">
            <a:avLst>
              <a:gd name="adj" fmla="val 141489"/>
            </a:avLst>
          </a:prstGeom>
          <a:solidFill>
            <a:srgbClr val="F5A3A3"/>
          </a:solidFill>
          <a:ln/>
        </p:spPr>
      </p:sp>
      <p:sp>
        <p:nvSpPr>
          <p:cNvPr id="21" name="Text 18"/>
          <p:cNvSpPr/>
          <p:nvPr/>
        </p:nvSpPr>
        <p:spPr>
          <a:xfrm>
            <a:off x="9929098" y="5800725"/>
            <a:ext cx="258485" cy="323136"/>
          </a:xfrm>
          <a:prstGeom prst="rect">
            <a:avLst/>
          </a:prstGeom>
          <a:noFill/>
          <a:ln/>
        </p:spPr>
        <p:txBody>
          <a:bodyPr wrap="none" lIns="0" tIns="0" rIns="0" bIns="0" rtlCol="0" anchor="t"/>
          <a:lstStyle/>
          <a:p>
            <a:pPr marL="0" indent="0" algn="l">
              <a:lnSpc>
                <a:spcPts val="3250"/>
              </a:lnSpc>
              <a:buNone/>
            </a:pPr>
            <a:r>
              <a:rPr lang="en-US" sz="2000" dirty="0">
                <a:solidFill>
                  <a:srgbClr val="000000"/>
                </a:solidFill>
                <a:latin typeface="Red Hat Text" pitchFamily="34" charset="0"/>
                <a:ea typeface="Red Hat Text" pitchFamily="34" charset="-122"/>
                <a:cs typeface="Red Hat Text" pitchFamily="34" charset="-120"/>
              </a:rPr>
              <a:t>3</a:t>
            </a:r>
            <a:endParaRPr lang="en-US" sz="2000" dirty="0"/>
          </a:p>
        </p:txBody>
      </p:sp>
      <p:sp>
        <p:nvSpPr>
          <p:cNvPr id="22" name="Text 19"/>
          <p:cNvSpPr/>
          <p:nvPr/>
        </p:nvSpPr>
        <p:spPr>
          <a:xfrm>
            <a:off x="6569988" y="6500813"/>
            <a:ext cx="2534603" cy="316825"/>
          </a:xfrm>
          <a:prstGeom prst="rect">
            <a:avLst/>
          </a:prstGeom>
          <a:noFill/>
          <a:ln/>
        </p:spPr>
        <p:txBody>
          <a:bodyPr wrap="none" lIns="0" tIns="0" rIns="0" bIns="0" rtlCol="0" anchor="t"/>
          <a:lstStyle/>
          <a:p>
            <a:pPr marL="0" indent="0" algn="l">
              <a:lnSpc>
                <a:spcPts val="2450"/>
              </a:lnSpc>
              <a:buNone/>
            </a:pP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                                     </a:t>
            </a:r>
            <a:r>
              <a:rPr lang="en-US" sz="2400" dirty="0" err="1">
                <a:solidFill>
                  <a:srgbClr val="3B3535"/>
                </a:solidFill>
                <a:latin typeface="Times New Roman" panose="02020603050405020304" pitchFamily="18" charset="0"/>
                <a:ea typeface="Red Hat Text" pitchFamily="34" charset="-122"/>
                <a:cs typeface="Times New Roman" panose="02020603050405020304" pitchFamily="18" charset="0"/>
              </a:rPr>
              <a:t>Mấy</a:t>
            </a:r>
            <a:r>
              <a:rPr lang="en-US" sz="2400" dirty="0">
                <a:solidFill>
                  <a:srgbClr val="3B3535"/>
                </a:solidFill>
                <a:latin typeface="Times New Roman" panose="02020603050405020304" pitchFamily="18" charset="0"/>
                <a:ea typeface="Red Hat Text" pitchFamily="34" charset="-122"/>
                <a:cs typeface="Times New Roman" panose="02020603050405020304" pitchFamily="18" charset="0"/>
              </a:rPr>
              <a:t> góc?</a:t>
            </a:r>
            <a:endParaRPr lang="en-US" sz="2400" dirty="0">
              <a:latin typeface="Times New Roman" panose="02020603050405020304" pitchFamily="18" charset="0"/>
              <a:cs typeface="Times New Roman" panose="02020603050405020304" pitchFamily="18" charset="0"/>
            </a:endParaRPr>
          </a:p>
        </p:txBody>
      </p:sp>
      <p:sp>
        <p:nvSpPr>
          <p:cNvPr id="23" name="Text 20"/>
          <p:cNvSpPr/>
          <p:nvPr/>
        </p:nvSpPr>
        <p:spPr>
          <a:xfrm>
            <a:off x="6569988" y="6946821"/>
            <a:ext cx="6976824" cy="344567"/>
          </a:xfrm>
          <a:prstGeom prst="rect">
            <a:avLst/>
          </a:prstGeom>
          <a:noFill/>
          <a:ln/>
        </p:spPr>
        <p:txBody>
          <a:bodyPr wrap="none" lIns="0" tIns="0" rIns="0" bIns="0" rtlCol="0" anchor="t"/>
          <a:lstStyle/>
          <a:p>
            <a:pPr marL="0" indent="0" algn="l">
              <a:lnSpc>
                <a:spcPts val="2700"/>
              </a:lnSpc>
              <a:buNone/>
            </a:pPr>
            <a:endParaRPr lang="en-US" sz="1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A6E3F4-AB6A-D1D8-3FBE-734CCCD38AD7}"/>
              </a:ext>
            </a:extLst>
          </p:cNvPr>
          <p:cNvPicPr>
            <a:picLocks noChangeAspect="1"/>
          </p:cNvPicPr>
          <p:nvPr/>
        </p:nvPicPr>
        <p:blipFill>
          <a:blip r:embed="rId2"/>
          <a:stretch>
            <a:fillRect/>
          </a:stretch>
        </p:blipFill>
        <p:spPr>
          <a:xfrm>
            <a:off x="3200400" y="0"/>
            <a:ext cx="8229600" cy="8229600"/>
          </a:xfrm>
          <a:prstGeom prst="rect">
            <a:avLst/>
          </a:prstGeom>
        </p:spPr>
      </p:pic>
    </p:spTree>
    <p:extLst>
      <p:ext uri="{BB962C8B-B14F-4D97-AF65-F5344CB8AC3E}">
        <p14:creationId xmlns:p14="http://schemas.microsoft.com/office/powerpoint/2010/main" val="3744873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084712"/>
            <a:ext cx="8187006" cy="1126041"/>
          </a:xfrm>
          <a:prstGeom prst="rect">
            <a:avLst/>
          </a:prstGeom>
          <a:noFill/>
          <a:ln/>
        </p:spPr>
        <p:txBody>
          <a:bodyPr wrap="square" lIns="0" tIns="0" rIns="0" bIns="0" rtlCol="0" anchor="t"/>
          <a:lstStyle/>
          <a:p>
            <a:pPr marL="0" indent="0" algn="l">
              <a:lnSpc>
                <a:spcPts val="5500"/>
              </a:lnSpc>
              <a:buNone/>
            </a:pPr>
            <a:r>
              <a:rPr lang="en-US" sz="4400" dirty="0">
                <a:solidFill>
                  <a:srgbClr val="000000"/>
                </a:solidFill>
                <a:latin typeface="Red Hat Text" pitchFamily="34" charset="0"/>
                <a:ea typeface="Red Hat Text" pitchFamily="34" charset="-122"/>
                <a:cs typeface="Red Hat Text" pitchFamily="34" charset="-120"/>
              </a:rPr>
              <a:t>🎨</a:t>
            </a:r>
            <a:r>
              <a:rPr lang="en-US" sz="4400" dirty="0">
                <a:solidFill>
                  <a:srgbClr val="1F1E1E"/>
                </a:solidFill>
                <a:latin typeface="Red Hat Text" pitchFamily="34" charset="0"/>
                <a:ea typeface="Red Hat Text" pitchFamily="34" charset="-122"/>
                <a:cs typeface="Red Hat Text" pitchFamily="34" charset="-120"/>
              </a:rPr>
              <a:t> </a:t>
            </a:r>
            <a:r>
              <a:rPr lang="en-US" sz="4000" b="1" dirty="0">
                <a:solidFill>
                  <a:srgbClr val="7030A0"/>
                </a:solidFill>
                <a:latin typeface="Times New Roman" panose="02020603050405020304" pitchFamily="18" charset="0"/>
                <a:ea typeface="Red Hat Text" pitchFamily="34" charset="-122"/>
                <a:cs typeface="Times New Roman" panose="02020603050405020304" pitchFamily="18" charset="0"/>
              </a:rPr>
              <a:t>So sánh hình tròn và hình vuông</a:t>
            </a:r>
            <a:endParaRPr lang="en-US" sz="4000" b="1" dirty="0">
              <a:solidFill>
                <a:srgbClr val="7030A0"/>
              </a:solidFill>
              <a:latin typeface="Times New Roman" panose="02020603050405020304" pitchFamily="18" charset="0"/>
              <a:cs typeface="Times New Roman" panose="02020603050405020304" pitchFamily="18" charset="0"/>
            </a:endParaRPr>
          </a:p>
        </p:txBody>
      </p:sp>
      <p:sp>
        <p:nvSpPr>
          <p:cNvPr id="4" name="Text 1"/>
          <p:cNvSpPr/>
          <p:nvPr/>
        </p:nvSpPr>
        <p:spPr>
          <a:xfrm>
            <a:off x="545782" y="3263384"/>
            <a:ext cx="7468553" cy="766048"/>
          </a:xfrm>
          <a:prstGeom prst="rect">
            <a:avLst/>
          </a:prstGeom>
          <a:noFill/>
          <a:ln/>
        </p:spPr>
        <p:txBody>
          <a:bodyPr wrap="square" lIns="0" tIns="0" rIns="0" bIns="0" rtlCol="0" anchor="t"/>
          <a:lstStyle/>
          <a:p>
            <a:pPr marL="0" indent="0" algn="l">
              <a:lnSpc>
                <a:spcPts val="3000"/>
              </a:lnSpc>
              <a:buNone/>
            </a:pPr>
            <a:endParaRPr lang="en-US" sz="1850" dirty="0"/>
          </a:p>
        </p:txBody>
      </p:sp>
      <p:sp>
        <p:nvSpPr>
          <p:cNvPr id="5" name="Text 2"/>
          <p:cNvSpPr/>
          <p:nvPr/>
        </p:nvSpPr>
        <p:spPr>
          <a:xfrm>
            <a:off x="837724" y="3677478"/>
            <a:ext cx="3442335" cy="710927"/>
          </a:xfrm>
          <a:prstGeom prst="rect">
            <a:avLst/>
          </a:prstGeom>
          <a:noFill/>
          <a:ln/>
        </p:spPr>
        <p:txBody>
          <a:bodyPr wrap="none" lIns="0" tIns="0" rIns="0" bIns="0" rtlCol="0" anchor="t"/>
          <a:lstStyle/>
          <a:p>
            <a:pPr marL="0" indent="0" algn="l">
              <a:lnSpc>
                <a:spcPts val="4400"/>
              </a:lnSpc>
              <a:buNone/>
            </a:pPr>
            <a:r>
              <a:rPr lang="en-US" sz="3500" dirty="0">
                <a:solidFill>
                  <a:srgbClr val="0070C0"/>
                </a:solidFill>
                <a:latin typeface="Red Hat Text" pitchFamily="34" charset="0"/>
                <a:ea typeface="Red Hat Text" pitchFamily="34" charset="-122"/>
                <a:cs typeface="Red Hat Text" pitchFamily="34" charset="-120"/>
              </a:rPr>
              <a:t>🟦 </a:t>
            </a:r>
            <a:r>
              <a:rPr lang="en-US" sz="2800" dirty="0">
                <a:solidFill>
                  <a:srgbClr val="0070C0"/>
                </a:solidFill>
                <a:latin typeface="Times New Roman" panose="02020603050405020304" pitchFamily="18" charset="0"/>
                <a:ea typeface="Red Hat Text" pitchFamily="34" charset="-122"/>
                <a:cs typeface="Times New Roman" panose="02020603050405020304" pitchFamily="18" charset="0"/>
              </a:rPr>
              <a:t>Hình tròn</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6" name="Text 3"/>
          <p:cNvSpPr/>
          <p:nvPr/>
        </p:nvSpPr>
        <p:spPr>
          <a:xfrm>
            <a:off x="837724" y="4651513"/>
            <a:ext cx="3442335" cy="556591"/>
          </a:xfrm>
          <a:prstGeom prst="rect">
            <a:avLst/>
          </a:prstGeom>
          <a:noFill/>
          <a:ln/>
        </p:spPr>
        <p:txBody>
          <a:bodyPr wrap="none" lIns="0" tIns="0" rIns="0" bIns="0" rtlCol="0" anchor="t"/>
          <a:lstStyle/>
          <a:p>
            <a:pPr marL="342900" indent="-342900" algn="l">
              <a:lnSpc>
                <a:spcPts val="3000"/>
              </a:lnSpc>
              <a:buSzPct val="100000"/>
              <a:buChar char="•"/>
            </a:pPr>
            <a:r>
              <a:rPr lang="en-US" sz="2400" dirty="0">
                <a:solidFill>
                  <a:srgbClr val="0070C0"/>
                </a:solidFill>
                <a:latin typeface="Times New Roman" panose="02020603050405020304" pitchFamily="18" charset="0"/>
                <a:ea typeface="Roboto Light" pitchFamily="34" charset="-122"/>
                <a:cs typeface="Times New Roman" panose="02020603050405020304" pitchFamily="18" charset="0"/>
              </a:rPr>
              <a:t>Đường cong mềm mại</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7" name="Text 4"/>
          <p:cNvSpPr/>
          <p:nvPr/>
        </p:nvSpPr>
        <p:spPr>
          <a:xfrm>
            <a:off x="837724" y="5208104"/>
            <a:ext cx="3442335" cy="982193"/>
          </a:xfrm>
          <a:prstGeom prst="rect">
            <a:avLst/>
          </a:prstGeom>
          <a:noFill/>
          <a:ln/>
        </p:spPr>
        <p:txBody>
          <a:bodyPr wrap="none" lIns="0" tIns="0" rIns="0" bIns="0" rtlCol="0" anchor="t"/>
          <a:lstStyle/>
          <a:p>
            <a:pPr marL="342900" indent="-342900" algn="l">
              <a:lnSpc>
                <a:spcPts val="3000"/>
              </a:lnSpc>
              <a:buSzPct val="100000"/>
              <a:buChar char="•"/>
            </a:pPr>
            <a:r>
              <a:rPr lang="en-US" sz="2400" dirty="0">
                <a:solidFill>
                  <a:srgbClr val="0070C0"/>
                </a:solidFill>
                <a:latin typeface="Times New Roman" panose="02020603050405020304" pitchFamily="18" charset="0"/>
                <a:ea typeface="Roboto Light" pitchFamily="34" charset="-122"/>
                <a:cs typeface="Times New Roman" panose="02020603050405020304" pitchFamily="18" charset="0"/>
              </a:rPr>
              <a:t>Có thể lăn được rất dễ dàng</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8" name="Text 5"/>
          <p:cNvSpPr/>
          <p:nvPr/>
        </p:nvSpPr>
        <p:spPr>
          <a:xfrm>
            <a:off x="4871561" y="3816627"/>
            <a:ext cx="3442335" cy="710928"/>
          </a:xfrm>
          <a:prstGeom prst="rect">
            <a:avLst/>
          </a:prstGeom>
          <a:noFill/>
          <a:ln/>
        </p:spPr>
        <p:txBody>
          <a:bodyPr wrap="none" lIns="0" tIns="0" rIns="0" bIns="0" rtlCol="0" anchor="t"/>
          <a:lstStyle/>
          <a:p>
            <a:pPr marL="0" indent="0" algn="l">
              <a:lnSpc>
                <a:spcPts val="4400"/>
              </a:lnSpc>
              <a:buNone/>
            </a:pPr>
            <a:r>
              <a:rPr lang="en-US" sz="3500" dirty="0">
                <a:solidFill>
                  <a:srgbClr val="000000"/>
                </a:solidFill>
                <a:latin typeface="Red Hat Text" pitchFamily="34" charset="0"/>
                <a:ea typeface="Red Hat Text" pitchFamily="34" charset="-122"/>
                <a:cs typeface="Red Hat Text" pitchFamily="34" charset="-120"/>
              </a:rPr>
              <a:t>🟩</a:t>
            </a:r>
            <a:r>
              <a:rPr lang="en-US" sz="3500" dirty="0">
                <a:solidFill>
                  <a:srgbClr val="1F1E1E"/>
                </a:solidFill>
                <a:latin typeface="Red Hat Text" pitchFamily="34" charset="0"/>
                <a:ea typeface="Red Hat Text" pitchFamily="34" charset="-122"/>
                <a:cs typeface="Red Hat Text" pitchFamily="34" charset="-120"/>
              </a:rPr>
              <a:t> </a:t>
            </a:r>
            <a:r>
              <a:rPr lang="en-US" sz="2800" dirty="0">
                <a:solidFill>
                  <a:srgbClr val="C00000"/>
                </a:solidFill>
                <a:latin typeface="Times New Roman" panose="02020603050405020304" pitchFamily="18" charset="0"/>
                <a:ea typeface="Red Hat Text" pitchFamily="34" charset="-122"/>
                <a:cs typeface="Times New Roman" panose="02020603050405020304" pitchFamily="18" charset="0"/>
              </a:rPr>
              <a:t>Hình vuông</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9" name="Text 6"/>
          <p:cNvSpPr/>
          <p:nvPr/>
        </p:nvSpPr>
        <p:spPr>
          <a:xfrm>
            <a:off x="4871561" y="4741379"/>
            <a:ext cx="3442335" cy="466725"/>
          </a:xfrm>
          <a:prstGeom prst="rect">
            <a:avLst/>
          </a:prstGeom>
          <a:noFill/>
          <a:ln/>
        </p:spPr>
        <p:txBody>
          <a:bodyPr wrap="none" lIns="0" tIns="0" rIns="0" bIns="0" rtlCol="0" anchor="t"/>
          <a:lstStyle/>
          <a:p>
            <a:pPr marL="342900" indent="-342900" algn="l">
              <a:lnSpc>
                <a:spcPts val="3000"/>
              </a:lnSpc>
              <a:buSzPct val="100000"/>
              <a:buChar char="•"/>
            </a:pPr>
            <a:r>
              <a:rPr lang="en-US" sz="2400" dirty="0">
                <a:solidFill>
                  <a:srgbClr val="C00000"/>
                </a:solidFill>
                <a:latin typeface="Times New Roman" panose="02020603050405020304" pitchFamily="18" charset="0"/>
                <a:ea typeface="Roboto Light" pitchFamily="34" charset="-122"/>
                <a:cs typeface="Times New Roman" panose="02020603050405020304" pitchFamily="18" charset="0"/>
              </a:rPr>
              <a:t>Có 4 cạnh thẳng</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0" name="Text 7"/>
          <p:cNvSpPr/>
          <p:nvPr/>
        </p:nvSpPr>
        <p:spPr>
          <a:xfrm>
            <a:off x="4871561" y="5208104"/>
            <a:ext cx="3442335" cy="466725"/>
          </a:xfrm>
          <a:prstGeom prst="rect">
            <a:avLst/>
          </a:prstGeom>
          <a:noFill/>
          <a:ln/>
        </p:spPr>
        <p:txBody>
          <a:bodyPr wrap="none" lIns="0" tIns="0" rIns="0" bIns="0" rtlCol="0" anchor="t"/>
          <a:lstStyle/>
          <a:p>
            <a:pPr marL="342900" indent="-342900" algn="l">
              <a:lnSpc>
                <a:spcPts val="3000"/>
              </a:lnSpc>
              <a:buSzPct val="100000"/>
              <a:buChar char="•"/>
            </a:pPr>
            <a:r>
              <a:rPr lang="en-US" sz="2400" dirty="0">
                <a:solidFill>
                  <a:srgbClr val="C00000"/>
                </a:solidFill>
                <a:latin typeface="Times New Roman" panose="02020603050405020304" pitchFamily="18" charset="0"/>
                <a:ea typeface="Roboto Light" pitchFamily="34" charset="-122"/>
                <a:cs typeface="Times New Roman" panose="02020603050405020304" pitchFamily="18" charset="0"/>
              </a:rPr>
              <a:t>Có 4 góc vuông</a:t>
            </a:r>
            <a:endParaRPr lang="en-US" sz="2400" dirty="0">
              <a:solidFill>
                <a:srgbClr val="C00000"/>
              </a:solidFill>
              <a:latin typeface="Times New Roman" panose="02020603050405020304" pitchFamily="18" charset="0"/>
              <a:cs typeface="Times New Roman" panose="02020603050405020304" pitchFamily="18" charset="0"/>
            </a:endParaRPr>
          </a:p>
        </p:txBody>
      </p:sp>
      <p:sp>
        <p:nvSpPr>
          <p:cNvPr id="11" name="Text 8"/>
          <p:cNvSpPr/>
          <p:nvPr/>
        </p:nvSpPr>
        <p:spPr>
          <a:xfrm>
            <a:off x="4871561" y="5674830"/>
            <a:ext cx="3442335" cy="596762"/>
          </a:xfrm>
          <a:prstGeom prst="rect">
            <a:avLst/>
          </a:prstGeom>
          <a:noFill/>
          <a:ln/>
        </p:spPr>
        <p:txBody>
          <a:bodyPr wrap="none" lIns="0" tIns="0" rIns="0" bIns="0" rtlCol="0" anchor="t"/>
          <a:lstStyle/>
          <a:p>
            <a:pPr marL="342900" indent="-342900" algn="l">
              <a:lnSpc>
                <a:spcPts val="3000"/>
              </a:lnSpc>
              <a:buSzPct val="100000"/>
              <a:buChar char="•"/>
            </a:pPr>
            <a:r>
              <a:rPr lang="en-US" sz="2400" dirty="0">
                <a:solidFill>
                  <a:srgbClr val="C00000"/>
                </a:solidFill>
                <a:latin typeface="Times New Roman" panose="02020603050405020304" pitchFamily="18" charset="0"/>
                <a:ea typeface="Roboto Light" pitchFamily="34" charset="-122"/>
                <a:cs typeface="Times New Roman" panose="02020603050405020304" pitchFamily="18" charset="0"/>
              </a:rPr>
              <a:t>Không thể lăn được</a:t>
            </a:r>
            <a:endParaRPr lang="en-US" sz="2400"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5"/>
          <a:stretch>
            <a:fillRect/>
          </a:stretch>
        </p:blipFill>
        <p:spPr>
          <a:xfrm>
            <a:off x="0" y="0"/>
            <a:ext cx="5486400" cy="8229600"/>
          </a:xfrm>
          <a:prstGeom prst="rect">
            <a:avLst/>
          </a:prstGeom>
        </p:spPr>
      </p:pic>
      <p:sp>
        <p:nvSpPr>
          <p:cNvPr id="3" name="Text 0"/>
          <p:cNvSpPr/>
          <p:nvPr/>
        </p:nvSpPr>
        <p:spPr>
          <a:xfrm>
            <a:off x="6324124" y="2204919"/>
            <a:ext cx="7799380" cy="1035238"/>
          </a:xfrm>
          <a:prstGeom prst="rect">
            <a:avLst/>
          </a:prstGeom>
          <a:noFill/>
          <a:ln/>
        </p:spPr>
        <p:txBody>
          <a:bodyPr wrap="square" lIns="0" tIns="0" rIns="0" bIns="0" rtlCol="0" anchor="t"/>
          <a:lstStyle/>
          <a:p>
            <a:pPr marL="0" indent="0" algn="l">
              <a:lnSpc>
                <a:spcPts val="5500"/>
              </a:lnSpc>
              <a:buNone/>
            </a:pPr>
            <a:r>
              <a:rPr lang="en-US" sz="4400" dirty="0">
                <a:solidFill>
                  <a:srgbClr val="000000"/>
                </a:solidFill>
                <a:latin typeface="Red Hat Text" pitchFamily="34" charset="0"/>
                <a:ea typeface="Red Hat Text" pitchFamily="34" charset="-122"/>
                <a:cs typeface="Red Hat Text" pitchFamily="34" charset="-120"/>
              </a:rPr>
              <a:t>🎨</a:t>
            </a:r>
            <a:r>
              <a:rPr lang="en-US" sz="4400" dirty="0">
                <a:solidFill>
                  <a:srgbClr val="1F1E1E"/>
                </a:solidFill>
                <a:latin typeface="Red Hat Text" pitchFamily="34" charset="0"/>
                <a:ea typeface="Red Hat Text" pitchFamily="34" charset="-122"/>
                <a:cs typeface="Red Hat Text" pitchFamily="34" charset="-120"/>
              </a:rPr>
              <a:t> </a:t>
            </a:r>
            <a:r>
              <a:rPr lang="en-US" sz="4000" dirty="0">
                <a:solidFill>
                  <a:schemeClr val="accent4">
                    <a:lumMod val="50000"/>
                  </a:schemeClr>
                </a:solidFill>
                <a:latin typeface="Times New Roman" panose="02020603050405020304" pitchFamily="18" charset="0"/>
                <a:ea typeface="Red Hat Text" pitchFamily="34" charset="-122"/>
                <a:cs typeface="Times New Roman" panose="02020603050405020304" pitchFamily="18" charset="0"/>
              </a:rPr>
              <a:t>Trò chơi 1: “</a:t>
            </a:r>
            <a:r>
              <a:rPr lang="en-US" sz="4000" dirty="0" err="1">
                <a:solidFill>
                  <a:schemeClr val="accent4">
                    <a:lumMod val="50000"/>
                  </a:schemeClr>
                </a:solidFill>
                <a:latin typeface="Times New Roman" panose="02020603050405020304" pitchFamily="18" charset="0"/>
                <a:ea typeface="Red Hat Text" pitchFamily="34" charset="-122"/>
                <a:cs typeface="Times New Roman" panose="02020603050405020304" pitchFamily="18" charset="0"/>
              </a:rPr>
              <a:t>Mắt</a:t>
            </a:r>
            <a:r>
              <a:rPr lang="en-US" sz="4000" dirty="0">
                <a:solidFill>
                  <a:schemeClr val="accent4">
                    <a:lumMod val="50000"/>
                  </a:schemeClr>
                </a:solidFill>
                <a:latin typeface="Times New Roman" panose="02020603050405020304" pitchFamily="18" charset="0"/>
                <a:ea typeface="Red Hat Text" pitchFamily="34" charset="-122"/>
                <a:cs typeface="Times New Roman" panose="02020603050405020304" pitchFamily="18" charset="0"/>
              </a:rPr>
              <a:t> </a:t>
            </a:r>
            <a:r>
              <a:rPr lang="en-US" sz="4000" dirty="0" err="1">
                <a:solidFill>
                  <a:schemeClr val="accent4">
                    <a:lumMod val="50000"/>
                  </a:schemeClr>
                </a:solidFill>
                <a:latin typeface="Times New Roman" panose="02020603050405020304" pitchFamily="18" charset="0"/>
                <a:ea typeface="Red Hat Text" pitchFamily="34" charset="-122"/>
                <a:cs typeface="Times New Roman" panose="02020603050405020304" pitchFamily="18" charset="0"/>
              </a:rPr>
              <a:t>tinh</a:t>
            </a:r>
            <a:r>
              <a:rPr lang="en-US" sz="4000" dirty="0">
                <a:solidFill>
                  <a:schemeClr val="accent4">
                    <a:lumMod val="50000"/>
                  </a:schemeClr>
                </a:solidFill>
                <a:latin typeface="Times New Roman" panose="02020603050405020304" pitchFamily="18" charset="0"/>
                <a:ea typeface="Red Hat Text" pitchFamily="34" charset="-122"/>
                <a:cs typeface="Times New Roman" panose="02020603050405020304" pitchFamily="18" charset="0"/>
              </a:rPr>
              <a:t> tai </a:t>
            </a:r>
            <a:r>
              <a:rPr lang="en-US" sz="4000" dirty="0" err="1">
                <a:solidFill>
                  <a:schemeClr val="accent4">
                    <a:lumMod val="50000"/>
                  </a:schemeClr>
                </a:solidFill>
                <a:latin typeface="Times New Roman" panose="02020603050405020304" pitchFamily="18" charset="0"/>
                <a:ea typeface="Red Hat Text" pitchFamily="34" charset="-122"/>
                <a:cs typeface="Times New Roman" panose="02020603050405020304" pitchFamily="18" charset="0"/>
              </a:rPr>
              <a:t>thính</a:t>
            </a:r>
            <a:r>
              <a:rPr lang="en-US" sz="4000" dirty="0">
                <a:solidFill>
                  <a:schemeClr val="accent4">
                    <a:lumMod val="50000"/>
                  </a:schemeClr>
                </a:solidFill>
                <a:latin typeface="Times New Roman" panose="02020603050405020304" pitchFamily="18" charset="0"/>
                <a:ea typeface="Red Hat Text" pitchFamily="34" charset="-122"/>
                <a:cs typeface="Times New Roman" panose="02020603050405020304" pitchFamily="18" charset="0"/>
              </a:rPr>
              <a:t>”</a:t>
            </a:r>
            <a:endParaRPr lang="en-US" sz="40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4" name="Text 1"/>
          <p:cNvSpPr/>
          <p:nvPr/>
        </p:nvSpPr>
        <p:spPr>
          <a:xfrm>
            <a:off x="6324124" y="2898934"/>
            <a:ext cx="7468553" cy="766048"/>
          </a:xfrm>
          <a:prstGeom prst="rect">
            <a:avLst/>
          </a:prstGeom>
          <a:noFill/>
          <a:ln/>
        </p:spPr>
        <p:txBody>
          <a:bodyPr wrap="square" lIns="0" tIns="0" rIns="0" bIns="0" rtlCol="0" anchor="t"/>
          <a:lstStyle/>
          <a:p>
            <a:pPr marL="0" indent="0" algn="l">
              <a:lnSpc>
                <a:spcPts val="3000"/>
              </a:lnSpc>
              <a:buNone/>
            </a:pPr>
            <a:endParaRPr lang="en-US" sz="1850" dirty="0"/>
          </a:p>
        </p:txBody>
      </p:sp>
      <p:sp>
        <p:nvSpPr>
          <p:cNvPr id="5" name="Shape 2"/>
          <p:cNvSpPr/>
          <p:nvPr/>
        </p:nvSpPr>
        <p:spPr>
          <a:xfrm>
            <a:off x="6324124" y="3458817"/>
            <a:ext cx="7468553" cy="3216422"/>
          </a:xfrm>
          <a:prstGeom prst="roundRect">
            <a:avLst>
              <a:gd name="adj" fmla="val 1507"/>
            </a:avLst>
          </a:prstGeom>
          <a:solidFill>
            <a:srgbClr val="F7BABA"/>
          </a:solidFill>
          <a:ln/>
        </p:spPr>
      </p:sp>
      <p:pic>
        <p:nvPicPr>
          <p:cNvPr id="6" name="Image 1" descr="preencoded.png"/>
          <p:cNvPicPr>
            <a:picLocks noChangeAspect="1"/>
          </p:cNvPicPr>
          <p:nvPr/>
        </p:nvPicPr>
        <p:blipFill>
          <a:blip r:embed="rId6"/>
          <a:stretch>
            <a:fillRect/>
          </a:stretch>
        </p:blipFill>
        <p:spPr>
          <a:xfrm>
            <a:off x="6563439" y="4261128"/>
            <a:ext cx="351949" cy="281583"/>
          </a:xfrm>
          <a:prstGeom prst="rect">
            <a:avLst/>
          </a:prstGeom>
        </p:spPr>
      </p:pic>
      <p:sp>
        <p:nvSpPr>
          <p:cNvPr id="7" name="Text 3"/>
          <p:cNvSpPr/>
          <p:nvPr/>
        </p:nvSpPr>
        <p:spPr>
          <a:xfrm>
            <a:off x="7154704" y="4233267"/>
            <a:ext cx="2816185" cy="359569"/>
          </a:xfrm>
          <a:prstGeom prst="rect">
            <a:avLst/>
          </a:prstGeom>
          <a:noFill/>
          <a:ln/>
        </p:spPr>
        <p:txBody>
          <a:bodyPr wrap="none" lIns="0" tIns="0" rIns="0" bIns="0" rtlCol="0" anchor="t"/>
          <a:lstStyle/>
          <a:p>
            <a:pPr marL="0" indent="0" algn="l">
              <a:lnSpc>
                <a:spcPts val="2750"/>
              </a:lnSpc>
              <a:buNone/>
            </a:pPr>
            <a:r>
              <a:rPr lang="en-US" sz="3200" dirty="0">
                <a:solidFill>
                  <a:srgbClr val="000000"/>
                </a:solidFill>
                <a:latin typeface="Times New Roman" panose="02020603050405020304" pitchFamily="18" charset="0"/>
                <a:ea typeface="Red Hat Text" pitchFamily="34" charset="-122"/>
                <a:cs typeface="Times New Roman" panose="02020603050405020304" pitchFamily="18" charset="0"/>
              </a:rPr>
              <a:t>📌 Cách chơi:</a:t>
            </a:r>
            <a:endParaRPr lang="en-US" sz="3200" dirty="0">
              <a:latin typeface="Times New Roman" panose="02020603050405020304" pitchFamily="18" charset="0"/>
              <a:cs typeface="Times New Roman" panose="02020603050405020304" pitchFamily="18" charset="0"/>
            </a:endParaRPr>
          </a:p>
        </p:txBody>
      </p:sp>
      <p:sp>
        <p:nvSpPr>
          <p:cNvPr id="8" name="Text 4"/>
          <p:cNvSpPr/>
          <p:nvPr/>
        </p:nvSpPr>
        <p:spPr>
          <a:xfrm>
            <a:off x="7154704" y="4832152"/>
            <a:ext cx="6398657" cy="1149072"/>
          </a:xfrm>
          <a:prstGeom prst="rect">
            <a:avLst/>
          </a:prstGeom>
          <a:noFill/>
          <a:ln/>
        </p:spPr>
        <p:txBody>
          <a:bodyPr wrap="square" lIns="0" tIns="0" rIns="0" bIns="0" rtlCol="0" anchor="t"/>
          <a:lstStyle/>
          <a:p>
            <a:pPr marL="0" indent="0" algn="l">
              <a:lnSpc>
                <a:spcPts val="3000"/>
              </a:lnSpc>
              <a:buNone/>
            </a:pPr>
            <a:r>
              <a:rPr lang="en-US" sz="2400" dirty="0">
                <a:solidFill>
                  <a:srgbClr val="000000"/>
                </a:solidFill>
                <a:latin typeface="Times New Roman" panose="02020603050405020304" pitchFamily="18" charset="0"/>
                <a:ea typeface="Roboto Light" pitchFamily="34" charset="-122"/>
                <a:cs typeface="Times New Roman" panose="02020603050405020304" pitchFamily="18" charset="0"/>
              </a:rPr>
              <a:t>Cô sẽ gọi tên một hình, các bé hãy thật nhanh tay tìm đúng hình đó trong rổ và giơ lên cao nhé! Ai giơ nhanh và đúng sẽ là người chiến thắng!</a:t>
            </a:r>
            <a:endParaRPr lang="en-US" sz="2400" dirty="0">
              <a:latin typeface="Times New Roman" panose="02020603050405020304" pitchFamily="18" charset="0"/>
              <a:cs typeface="Times New Roman" panose="02020603050405020304" pitchFamily="18" charset="0"/>
            </a:endParaRPr>
          </a:p>
        </p:txBody>
      </p:sp>
      <p:sp>
        <p:nvSpPr>
          <p:cNvPr id="9" name="Text 5"/>
          <p:cNvSpPr/>
          <p:nvPr/>
        </p:nvSpPr>
        <p:spPr>
          <a:xfrm>
            <a:off x="6324124" y="6675239"/>
            <a:ext cx="5735241" cy="429935"/>
          </a:xfrm>
          <a:prstGeom prst="rect">
            <a:avLst/>
          </a:prstGeom>
          <a:noFill/>
          <a:ln/>
        </p:spPr>
        <p:txBody>
          <a:bodyPr wrap="none" lIns="0" tIns="0" rIns="0" bIns="0" rtlCol="0" anchor="t"/>
          <a:lstStyle/>
          <a:p>
            <a:pPr marL="0" indent="0" algn="l">
              <a:lnSpc>
                <a:spcPts val="3300"/>
              </a:lnSpc>
              <a:buNone/>
            </a:pPr>
            <a:endParaRPr lang="en-US" sz="2650" dirty="0"/>
          </a:p>
        </p:txBody>
      </p:sp>
      <p:pic>
        <p:nvPicPr>
          <p:cNvPr id="11" name="1_-Bài-hát-thiếu-nhi-HỌC-CÁC-HÌNH-HỌC-CƠ-BẢN-VUÔNG_-TRÒN_-TAM-GIÁC_-CHỮ-NHẬT_-YouTube (2)">
            <a:hlinkClick r:id="" action="ppaction://media"/>
            <a:extLst>
              <a:ext uri="{FF2B5EF4-FFF2-40B4-BE49-F238E27FC236}">
                <a16:creationId xmlns:a16="http://schemas.microsoft.com/office/drawing/2014/main" id="{633CDC16-C654-9D73-38DC-C8A60C6060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9088" y="268357"/>
            <a:ext cx="407504" cy="5267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1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TotalTime>
  <Words>541</Words>
  <Application>Microsoft Office PowerPoint</Application>
  <PresentationFormat>Custom</PresentationFormat>
  <Paragraphs>89</Paragraphs>
  <Slides>13</Slides>
  <Notes>11</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Red Hat Text</vt:lpstr>
      <vt:lpstr>Times New Roman</vt:lpstr>
      <vt:lpstr>Roboto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Admin</dc:creator>
  <cp:lastModifiedBy>Admin</cp:lastModifiedBy>
  <cp:revision>7</cp:revision>
  <dcterms:created xsi:type="dcterms:W3CDTF">2025-11-19T14:53:38Z</dcterms:created>
  <dcterms:modified xsi:type="dcterms:W3CDTF">2026-05-05T04:46:09Z</dcterms:modified>
</cp:coreProperties>
</file>