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0" r:id="rId2"/>
    <p:sldId id="272" r:id="rId3"/>
    <p:sldId id="271" r:id="rId4"/>
    <p:sldId id="274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5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6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671F1-D4E6-4940-B00D-D74EBDD51E7A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491CC-226B-41C7-B091-83D0857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4E4C-E028-43E6-A3FB-A9707CA0A078}" type="datetimeFigureOut">
              <a:rPr lang="en-US" smtClean="0"/>
              <a:pPr/>
              <a:t>13/5/2026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E3946-05AC-4B98-B33A-392EDF0ED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Hue\Kh&#7889;i%20NT\&#212;%20t&#244;%20con%20h&#7885;c%20b&#224;i\Em%20T&#7853;p%20L&#225;i%20&#212;%20T&#244;%20-%20Bi&#768;%20Bo&#768;%20Bi&#769;%20Bo.mp3" TargetMode="Externa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Hue\Ảnh nền\54881201-spring-background-with-green-grass-flowers-and-blue-s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7134" y="0"/>
            <a:ext cx="9171134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914400"/>
            <a:ext cx="91440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solidFill>
                <a:srgbClr val="002060"/>
              </a:solidFill>
            </a:endParaRP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TÁC PHẨM VĂN HỌC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Ô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3- 4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b="1" dirty="0">
              <a:solidFill>
                <a:srgbClr val="002060"/>
              </a:solidFill>
            </a:endParaRPr>
          </a:p>
          <a:p>
            <a:pPr algn="ctr"/>
            <a:endParaRPr lang="en-US" sz="3600" b="1" dirty="0">
              <a:solidFill>
                <a:srgbClr val="002060"/>
              </a:solidFill>
            </a:endParaRPr>
          </a:p>
          <a:p>
            <a:pPr algn="ctr"/>
            <a:endParaRPr lang="en-US" sz="3600" b="1" dirty="0">
              <a:solidFill>
                <a:srgbClr val="002060"/>
              </a:solidFill>
            </a:endParaRPr>
          </a:p>
          <a:p>
            <a:pPr algn="ctr"/>
            <a:endParaRPr lang="en-US" sz="3600" b="1" dirty="0">
              <a:solidFill>
                <a:srgbClr val="002060"/>
              </a:solidFill>
            </a:endParaRPr>
          </a:p>
          <a:p>
            <a:pPr algn="ctr"/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2025- 2026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91075" y="203537"/>
            <a:ext cx="4934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XUÂN HƯNG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XUÂN VINH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******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Hue\Ảnh nền\54881201-spring-background-with-green-grass-flowers-and-blue-sky.jpg"/>
          <p:cNvPicPr>
            <a:picLocks noChangeAspect="1" noChangeArrowheads="1"/>
          </p:cNvPicPr>
          <p:nvPr/>
        </p:nvPicPr>
        <p:blipFill>
          <a:blip r:embed="rId2" cstate="print"/>
          <a:srcRect t="23333"/>
          <a:stretch>
            <a:fillRect/>
          </a:stretch>
        </p:blipFill>
        <p:spPr bwMode="auto">
          <a:xfrm>
            <a:off x="-27134" y="0"/>
            <a:ext cx="917113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1796772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2.2: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yTinhDucDung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580742" cy="5105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553200" y="228600"/>
            <a:ext cx="259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 trẻ:</a:t>
            </a:r>
          </a:p>
          <a:p>
            <a:pPr>
              <a:buFontTx/>
              <a:buChar char="-"/>
            </a:pP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Các con vừa được nghe câu chuyện gì?</a:t>
            </a:r>
          </a:p>
          <a:p>
            <a:pPr>
              <a:buFontTx/>
              <a:buChar char="-"/>
            </a:pP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Trong truyện có những ai?</a:t>
            </a:r>
          </a:p>
          <a:p>
            <a:pPr>
              <a:buFontTx/>
              <a:buChar char="-"/>
            </a:pP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Chú cảnh sát dạy các bạn ô tô những luật giao thông nào?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181600"/>
            <a:ext cx="9144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>
                <a:latin typeface="Times New Roman" pitchFamily="18" charset="0"/>
                <a:cs typeface="Times New Roman" pitchFamily="18" charset="0"/>
              </a:rPr>
              <a:t>Trích dẫn: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Hôm nay các ô tô trong xưởng phải dậy sớm để nghe chú cảnh sát Mèo giảng về luật giao thông. Chú dặn các ô tô phải nhỡ kĩ: Đèn đỏ phải dừng lại, đèn xanh mới được đi, không được đi vào đường một chiều.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yTinhDucDung\Desktop\2.JPG"/>
          <p:cNvPicPr>
            <a:picLocks noChangeAspect="1" noChangeArrowheads="1"/>
          </p:cNvPicPr>
          <p:nvPr/>
        </p:nvPicPr>
        <p:blipFill>
          <a:blip r:embed="rId2" cstate="print"/>
          <a:srcRect b="10448"/>
          <a:stretch>
            <a:fillRect/>
          </a:stretch>
        </p:blipFill>
        <p:spPr bwMode="auto">
          <a:xfrm>
            <a:off x="0" y="0"/>
            <a:ext cx="7162800" cy="5867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867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tô con nghe vậy chỉ cười, cho là quá dễ, không cần phải học nên ngáp ngắn ngáp dài rồi nhắm mắt ngủ.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62800" y="304800"/>
            <a:ext cx="1981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yTinhDucDung\Desktop\3.JPG"/>
          <p:cNvPicPr>
            <a:picLocks noChangeAspect="1" noChangeArrowheads="1"/>
          </p:cNvPicPr>
          <p:nvPr/>
        </p:nvPicPr>
        <p:blipFill>
          <a:blip r:embed="rId2" cstate="print"/>
          <a:srcRect b="13636"/>
          <a:stretch>
            <a:fillRect/>
          </a:stretch>
        </p:blipFill>
        <p:spPr bwMode="auto">
          <a:xfrm>
            <a:off x="1" y="-1"/>
            <a:ext cx="7162798" cy="51054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105401"/>
            <a:ext cx="91440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>
                <a:latin typeface="Times New Roman" pitchFamily="18" charset="0"/>
                <a:cs typeface="Times New Roman" pitchFamily="18" charset="0"/>
              </a:rPr>
              <a:t>Trích dẫn:</a:t>
            </a:r>
          </a:p>
          <a:p>
            <a:r>
              <a:rPr lang="vi-VN">
                <a:latin typeface="Times New Roman" pitchFamily="18" charset="0"/>
                <a:cs typeface="Times New Roman" pitchFamily="18" charset="0"/>
              </a:rPr>
              <a:t>Ô tô con ngủ quên mất cho tới khi các ô tô khác ở xưởng lần lượt chạy ra đường cậu mới bừng tỉnh, vội vàng chạy theo. Chú cảnh sát Mèo hỏi:</a:t>
            </a:r>
          </a:p>
          <a:p>
            <a:r>
              <a:rPr lang="vi-VN">
                <a:latin typeface="Times New Roman" pitchFamily="18" charset="0"/>
                <a:cs typeface="Times New Roman" pitchFamily="18" charset="0"/>
              </a:rPr>
              <a:t>- Đã nhớ kỹ luật chưa, Ô tô con?</a:t>
            </a:r>
          </a:p>
          <a:p>
            <a:r>
              <a:rPr lang="vi-VN">
                <a:latin typeface="Times New Roman" pitchFamily="18" charset="0"/>
                <a:cs typeface="Times New Roman" pitchFamily="18" charset="0"/>
              </a:rPr>
              <a:t>- Dễ lắm, cháu nhớ rồi chú ạ!</a:t>
            </a:r>
          </a:p>
          <a:p>
            <a:endParaRPr lang="en-US" b="1" i="1" u="sng"/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162799" y="228600"/>
            <a:ext cx="19812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yTinhDucDung\Desktop\4.JPG"/>
          <p:cNvPicPr>
            <a:picLocks noChangeAspect="1" noChangeArrowheads="1"/>
          </p:cNvPicPr>
          <p:nvPr/>
        </p:nvPicPr>
        <p:blipFill>
          <a:blip r:embed="rId2" cstate="print"/>
          <a:srcRect b="9375"/>
          <a:stretch>
            <a:fillRect/>
          </a:stretch>
        </p:blipFill>
        <p:spPr bwMode="auto">
          <a:xfrm>
            <a:off x="0" y="0"/>
            <a:ext cx="7696200" cy="5714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876801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en-US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u="sng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i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Vừa ra tới đường là Ô tô con đã phóng nhanh. Gần tới ngã tư đèn đỏ mà chú vẫn không hay biết. Chú lạc giữa 1 dòng xe đi ngược lại với mình. Chú đành đừng dạt vào lề đường ngơ ngác nhìn.</a:t>
            </a:r>
          </a:p>
          <a:p>
            <a:pPr>
              <a:buFontTx/>
              <a:buChar char="-"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 Ối, sao thế nhỉ?</a:t>
            </a:r>
          </a:p>
          <a:p>
            <a:endParaRPr lang="en-US" b="1" i="1" u="sng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96200" y="381000"/>
            <a:ext cx="14478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yTinhDucDung\Desktop\5.JPG"/>
          <p:cNvPicPr>
            <a:picLocks noChangeAspect="1" noChangeArrowheads="1"/>
          </p:cNvPicPr>
          <p:nvPr/>
        </p:nvPicPr>
        <p:blipFill>
          <a:blip r:embed="rId2" cstate="print"/>
          <a:srcRect b="6666"/>
          <a:stretch>
            <a:fillRect/>
          </a:stretch>
        </p:blipFill>
        <p:spPr bwMode="auto">
          <a:xfrm>
            <a:off x="0" y="0"/>
            <a:ext cx="7315200" cy="4267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57200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>
                <a:latin typeface="Times New Roman" pitchFamily="18" charset="0"/>
                <a:cs typeface="Times New Roman" pitchFamily="18" charset="0"/>
              </a:rPr>
              <a:t>Trích dẫn:</a:t>
            </a:r>
          </a:p>
          <a:p>
            <a:r>
              <a:rPr lang="vi-VN">
                <a:latin typeface="Times New Roman" pitchFamily="18" charset="0"/>
                <a:cs typeface="Times New Roman" pitchFamily="18" charset="0"/>
              </a:rPr>
              <a:t>Đúng lúc đó 1 chú cảnh sát giao thông tuýt còi đi tới khiến Ô tô con bối rối không hiểu có chuyện gì xảy ra.</a:t>
            </a:r>
          </a:p>
          <a:p>
            <a:r>
              <a:rPr lang="vi-VN">
                <a:latin typeface="Times New Roman" pitchFamily="18" charset="0"/>
                <a:cs typeface="Times New Roman" pitchFamily="18" charset="0"/>
              </a:rPr>
              <a:t>Cháu bị phạt vì đã đi vào đường một chiều, vi phạm luật giao thông.</a:t>
            </a:r>
          </a:p>
          <a:p>
            <a:r>
              <a:rPr lang="vi-VN">
                <a:latin typeface="Times New Roman" pitchFamily="18" charset="0"/>
                <a:cs typeface="Times New Roman" pitchFamily="18" charset="0"/>
              </a:rPr>
              <a:t>- Cháu.. cháu không biết ạ!</a:t>
            </a:r>
          </a:p>
          <a:p>
            <a:r>
              <a:rPr lang="vi-VN">
                <a:latin typeface="Times New Roman" pitchFamily="18" charset="0"/>
                <a:cs typeface="Times New Roman" pitchFamily="18" charset="0"/>
              </a:rPr>
              <a:t>Thì ra lúc sáng, ô tô con không học kỹ bài nên không biết là chỉ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có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xe như xe cảnh sát, xe cứu hỏa, xe cứu thương đi làm nhiệm vụ… mới được đi vào đường một chiều mà thôi. Ô tô con vừa xấu hổ vừa ân hận vì sự chủ quan của mình.</a:t>
            </a:r>
          </a:p>
          <a:p>
            <a:endParaRPr lang="en-US" b="1" i="1" u="sng"/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0" y="228600"/>
            <a:ext cx="1828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ai?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Hue\Ảnh nền\54881201-spring-background-with-green-grass-flowers-and-blue-sky.jpg"/>
          <p:cNvPicPr>
            <a:picLocks noChangeAspect="1" noChangeArrowheads="1"/>
          </p:cNvPicPr>
          <p:nvPr/>
        </p:nvPicPr>
        <p:blipFill>
          <a:blip r:embed="rId2" cstate="print"/>
          <a:srcRect t="23333"/>
          <a:stretch>
            <a:fillRect/>
          </a:stretch>
        </p:blipFill>
        <p:spPr bwMode="auto">
          <a:xfrm>
            <a:off x="-27134" y="0"/>
            <a:ext cx="917113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0" y="1295400"/>
            <a:ext cx="594784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000" b="1" i="1" dirty="0">
                <a:solidFill>
                  <a:srgbClr val="0070C0"/>
                </a:solidFill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Các con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Symbol"/>
              <a:buChar char="Þ"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đúc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ùn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chen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Chấp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Hue\Ảnh nền\54881201-spring-background-with-green-grass-flowers-and-blue-sky.jpg"/>
          <p:cNvPicPr>
            <a:picLocks noChangeAspect="1" noChangeArrowheads="1"/>
          </p:cNvPicPr>
          <p:nvPr/>
        </p:nvPicPr>
        <p:blipFill>
          <a:blip r:embed="rId2" cstate="print"/>
          <a:srcRect t="36963"/>
          <a:stretch>
            <a:fillRect/>
          </a:stretch>
        </p:blipFill>
        <p:spPr bwMode="auto">
          <a:xfrm>
            <a:off x="-13567" y="-6927"/>
            <a:ext cx="917113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62200" y="1714620"/>
            <a:ext cx="5096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Lần 3: Cho trẻ nghe câu chuyện qua hoạt cảnh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Hue\Ảnh nền\54881201-spring-background-with-green-grass-flowers-and-blue-sky.jpg"/>
          <p:cNvPicPr>
            <a:picLocks noChangeAspect="1" noChangeArrowheads="1"/>
          </p:cNvPicPr>
          <p:nvPr/>
        </p:nvPicPr>
        <p:blipFill>
          <a:blip r:embed="rId3" cstate="print"/>
          <a:srcRect t="24444"/>
          <a:stretch>
            <a:fillRect/>
          </a:stretch>
        </p:blipFill>
        <p:spPr bwMode="auto">
          <a:xfrm>
            <a:off x="-27134" y="0"/>
            <a:ext cx="917113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" y="914400"/>
            <a:ext cx="8001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2.3: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“Em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lái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VD: 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(Khi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huynh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đúp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loa,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huynh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enter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quay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slide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dirty="0"/>
          </a:p>
        </p:txBody>
      </p:sp>
      <p:pic>
        <p:nvPicPr>
          <p:cNvPr id="6" name="Em Tập Lái Ô Tô - Bì Bò Bí B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657600" y="3429000"/>
            <a:ext cx="1981200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65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Hue\Ảnh nền\54881201-spring-background-with-green-grass-flowers-and-blue-sky.jpg"/>
          <p:cNvPicPr>
            <a:picLocks noChangeAspect="1" noChangeArrowheads="1"/>
          </p:cNvPicPr>
          <p:nvPr/>
        </p:nvPicPr>
        <p:blipFill>
          <a:blip r:embed="rId2" cstate="print"/>
          <a:srcRect t="24444"/>
          <a:stretch>
            <a:fillRect/>
          </a:stretch>
        </p:blipFill>
        <p:spPr bwMode="auto">
          <a:xfrm>
            <a:off x="23091" y="0"/>
            <a:ext cx="9171134" cy="698236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1066800"/>
            <a:ext cx="9144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Kết thúc</a:t>
            </a:r>
          </a:p>
          <a:p>
            <a:pPr algn="ctr"/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981200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CON CÓ BUỔI HỌC TRÀN NGẬP NIỀM VUI!</a:t>
            </a:r>
            <a:endParaRPr lang="en-US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5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0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en-US" sz="2000" b="1">
                <a:solidFill>
                  <a:srgbClr val="0070C0"/>
                </a:solidFill>
                <a:latin typeface="+mj-lt"/>
              </a:rPr>
              <a:t> </a:t>
            </a:r>
            <a:r>
              <a:rPr lang="vi-VN" sz="2000" b="1">
                <a:solidFill>
                  <a:srgbClr val="0070C0"/>
                </a:solidFill>
                <a:latin typeface="+mj-lt"/>
              </a:rPr>
              <a:t>Mục đích</a:t>
            </a:r>
            <a:r>
              <a:rPr lang="en-US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2000" b="1">
                <a:solidFill>
                  <a:srgbClr val="0070C0"/>
                </a:solidFill>
                <a:latin typeface="+mj-lt"/>
              </a:rPr>
              <a:t> yêu cầu</a:t>
            </a:r>
            <a:r>
              <a:rPr lang="en-US" sz="2000" b="1">
                <a:solidFill>
                  <a:srgbClr val="0070C0"/>
                </a:solidFill>
                <a:latin typeface="+mj-lt"/>
              </a:rPr>
              <a:t>.</a:t>
            </a:r>
            <a:endParaRPr lang="vi-VN" sz="2000" b="1">
              <a:solidFill>
                <a:srgbClr val="0070C0"/>
              </a:solidFill>
              <a:latin typeface="+mj-lt"/>
            </a:endParaRPr>
          </a:p>
          <a:p>
            <a:r>
              <a:rPr lang="vi-VN" sz="2000" b="1" i="1">
                <a:solidFill>
                  <a:srgbClr val="0070C0"/>
                </a:solidFill>
                <a:latin typeface="+mj-lt"/>
              </a:rPr>
              <a:t>1. Kiến thức:</a:t>
            </a:r>
          </a:p>
          <a:p>
            <a:r>
              <a:rPr lang="vi-VN" sz="2000">
                <a:solidFill>
                  <a:srgbClr val="0070C0"/>
                </a:solidFill>
                <a:latin typeface="+mj-lt"/>
              </a:rPr>
              <a:t>-</a:t>
            </a:r>
            <a:r>
              <a:rPr lang="en-US" sz="200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000">
                <a:solidFill>
                  <a:srgbClr val="0070C0"/>
                </a:solidFill>
                <a:latin typeface="+mj-lt"/>
              </a:rPr>
              <a:t>Trẻ nhớ tên truyện, tên các nhân vật trong truyện</a:t>
            </a:r>
          </a:p>
          <a:p>
            <a:r>
              <a:rPr lang="en-US" sz="2000">
                <a:solidFill>
                  <a:srgbClr val="0070C0"/>
                </a:solidFill>
                <a:latin typeface="+mj-lt"/>
              </a:rPr>
              <a:t>- </a:t>
            </a:r>
            <a:r>
              <a:rPr lang="vi-VN" sz="2000">
                <a:solidFill>
                  <a:srgbClr val="0070C0"/>
                </a:solidFill>
                <a:latin typeface="+mj-lt"/>
              </a:rPr>
              <a:t>Trẻ hiểu nội dung</a:t>
            </a:r>
            <a:r>
              <a:rPr lang="en-US" sz="2000">
                <a:solidFill>
                  <a:srgbClr val="0070C0"/>
                </a:solidFill>
              </a:rPr>
              <a:t> 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Ô</a:t>
            </a:r>
            <a:r>
              <a:rPr lang="en-US" sz="2000">
                <a:solidFill>
                  <a:srgbClr val="0070C0"/>
                </a:solidFill>
              </a:rPr>
              <a:t> 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 con lười biếng không chịu học bài nên khi đi đường đã vi phạm luật giao thông. Sau khi chú cảnh sát giao thông nhắc nhở, ô tô con nhớ “đèn đỏ phải dừng lại, đèn xanh mới được đi, khi đi không được đi vào đường một chiều”</a:t>
            </a:r>
          </a:p>
          <a:p>
            <a:r>
              <a:rPr lang="vi-VN" sz="2000" b="1" i="1">
                <a:solidFill>
                  <a:srgbClr val="0070C0"/>
                </a:solidFill>
                <a:latin typeface="+mj-lt"/>
              </a:rPr>
              <a:t>2. Kỹ năng:</a:t>
            </a:r>
          </a:p>
          <a:p>
            <a:r>
              <a:rPr lang="vi-VN" sz="2000">
                <a:solidFill>
                  <a:srgbClr val="0070C0"/>
                </a:solidFill>
                <a:latin typeface="+mj-lt"/>
              </a:rPr>
              <a:t>-</a:t>
            </a:r>
            <a:r>
              <a:rPr lang="en-US" sz="200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000">
                <a:solidFill>
                  <a:srgbClr val="0070C0"/>
                </a:solidFill>
                <a:latin typeface="+mj-lt"/>
              </a:rPr>
              <a:t>Rèn ng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vi-VN" sz="2000">
                <a:solidFill>
                  <a:srgbClr val="0070C0"/>
                </a:solidFill>
                <a:latin typeface="+mj-lt"/>
              </a:rPr>
              <a:t>n ngữ 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mạch lạc cho trẻ, rèn trẻ nói cả câu đầy đủ.</a:t>
            </a:r>
            <a:endParaRPr lang="vi-VN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solidFill>
                  <a:srgbClr val="0070C0"/>
                </a:solidFill>
                <a:latin typeface="+mj-lt"/>
              </a:rPr>
              <a:t>-</a:t>
            </a:r>
            <a:r>
              <a:rPr lang="en-US" sz="200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000">
                <a:solidFill>
                  <a:srgbClr val="0070C0"/>
                </a:solidFill>
                <a:latin typeface="+mj-lt"/>
              </a:rPr>
              <a:t>Trẻ 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trả lời to, rõ ràng.</a:t>
            </a:r>
            <a:endParaRPr lang="vi-VN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solidFill>
                  <a:srgbClr val="0070C0"/>
                </a:solidFill>
                <a:latin typeface="+mj-lt"/>
              </a:rPr>
              <a:t>-</a:t>
            </a:r>
            <a:r>
              <a:rPr lang="en-US" sz="200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 biết cách chơi trò chơi  “Làm theo hiệu lệnh”</a:t>
            </a:r>
            <a:endParaRPr lang="en-US" sz="2000">
              <a:solidFill>
                <a:srgbClr val="0070C0"/>
              </a:solidFill>
              <a:latin typeface="+mj-lt"/>
            </a:endParaRPr>
          </a:p>
          <a:p>
            <a:r>
              <a:rPr lang="vi-VN" sz="2000" b="1" i="1">
                <a:solidFill>
                  <a:srgbClr val="0070C0"/>
                </a:solidFill>
                <a:latin typeface="+mj-lt"/>
              </a:rPr>
              <a:t>3. Thái độ:</a:t>
            </a:r>
          </a:p>
          <a:p>
            <a:r>
              <a:rPr lang="vi-VN" sz="2000">
                <a:solidFill>
                  <a:srgbClr val="0070C0"/>
                </a:solidFill>
                <a:latin typeface="+mj-lt"/>
              </a:rPr>
              <a:t>-</a:t>
            </a:r>
            <a:r>
              <a:rPr lang="en-US" sz="200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 hứng th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vi-VN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chă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vi-VN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nghe c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vi-VN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vi-VN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ể chuyện</a:t>
            </a:r>
          </a:p>
          <a:p>
            <a:r>
              <a:rPr lang="vi-VN" sz="2000">
                <a:solidFill>
                  <a:srgbClr val="0070C0"/>
                </a:solidFill>
                <a:latin typeface="+mj-lt"/>
              </a:rPr>
              <a:t>-</a:t>
            </a:r>
            <a:r>
              <a:rPr lang="en-US" sz="200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 có thức 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chấp hành luật lệ giao thông.</a:t>
            </a:r>
            <a:endParaRPr lang="vi-VN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Giáo dục trẻ ý thức sống: Chấp hành luật lệ an toàn giao thông để bảo vệ an toàn cho mọi người và cho chính bản thân mình</a:t>
            </a:r>
            <a:endParaRPr lang="vi-VN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I. Chuẩn bị</a:t>
            </a:r>
            <a:r>
              <a:rPr lang="en-US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Bài giảng minh họa nội dung câu chuyện.</a:t>
            </a:r>
          </a:p>
          <a:p>
            <a:pPr>
              <a:buFontTx/>
              <a:buChar char="-"/>
            </a:pP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Máy tính, loa đài.</a:t>
            </a:r>
          </a:p>
          <a:p>
            <a:r>
              <a:rPr lang="en-US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III. Tiến hành</a:t>
            </a:r>
          </a:p>
          <a:p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Hue\Ảnh nền\54881201-spring-background-with-green-grass-flowers-and-blue-s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7134" y="0"/>
            <a:ext cx="9171134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16764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>
              <a:buAutoNum type="arabicPeriod"/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Ổn định tổ chức</a:t>
            </a:r>
          </a:p>
          <a:p>
            <a:pPr marL="742950" indent="-742950" algn="ctr"/>
            <a:r>
              <a:rPr lang="en-US" sz="4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Hát: Đèn giao thông</a:t>
            </a:r>
          </a:p>
          <a:p>
            <a:pPr marL="742950" indent="-742950" algn="ctr"/>
            <a:endParaRPr lang="en-US" sz="4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eriod"/>
            </a:pP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Hue\Ảnh nền\54881201-spring-background-with-green-grass-flowers-and-blue-s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7134" y="0"/>
            <a:ext cx="917113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2.1: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Khi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chấp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“Ô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Trong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ai?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slide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Tx/>
              <a:buChar char="-"/>
            </a:pP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yTinhDucDung\Desktop\1.JPG"/>
          <p:cNvPicPr>
            <a:picLocks noChangeAspect="1" noChangeArrowheads="1"/>
          </p:cNvPicPr>
          <p:nvPr/>
        </p:nvPicPr>
        <p:blipFill>
          <a:blip r:embed="rId2" cstate="print"/>
          <a:srcRect b="11326"/>
          <a:stretch>
            <a:fillRect/>
          </a:stretch>
        </p:blipFill>
        <p:spPr bwMode="auto">
          <a:xfrm>
            <a:off x="0" y="0"/>
            <a:ext cx="9144000" cy="59435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-1" y="5867400"/>
            <a:ext cx="9144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latin typeface="+mj-lt"/>
              </a:rPr>
              <a:t>Hôm nay các ô tô trong xưởng phải dậy sớm để nghe chú cảnh sát Mèo giảng về luật giao thông. Chú dặn các ô tô phải nhỡ kĩ: Đèn đỏ phải dừng lại, đèn xanh mới được đi, không được đi vào đường một chiều.</a:t>
            </a:r>
            <a:endParaRPr lang="en-US" dirty="0">
              <a:latin typeface="+mj-lt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4341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Ô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yTinhDucDung\Desktop\2.JPG"/>
          <p:cNvPicPr>
            <a:picLocks noChangeAspect="1" noChangeArrowheads="1"/>
          </p:cNvPicPr>
          <p:nvPr/>
        </p:nvPicPr>
        <p:blipFill>
          <a:blip r:embed="rId2" cstate="print"/>
          <a:srcRect b="9091"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0960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Ô tô con nghe vậy chỉ cười, cho là quá dễ, không cần phải học nên ngáp ngắn ngáp dài rồi nhắm mắt ngủ.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7200" y="22302"/>
            <a:ext cx="914400" cy="905354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yTinhDucDung\Desktop\3.JPG"/>
          <p:cNvPicPr>
            <a:picLocks noChangeAspect="1" noChangeArrowheads="1"/>
          </p:cNvPicPr>
          <p:nvPr/>
        </p:nvPicPr>
        <p:blipFill>
          <a:blip r:embed="rId2" cstate="print"/>
          <a:srcRect b="7904"/>
          <a:stretch>
            <a:fillRect/>
          </a:stretch>
        </p:blipFill>
        <p:spPr bwMode="auto">
          <a:xfrm>
            <a:off x="0" y="-11545"/>
            <a:ext cx="9144000" cy="572654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" y="57150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latin typeface="+mj-lt"/>
              </a:rPr>
              <a:t>Ô tô con ngủ quên mất cho tới khi các ô tô khác ở xưởng lần lượt chạy ra đường cậu mới bừng tỉnh, vội vàng chạy theo. Chú cảnh sát Mèo hỏi:</a:t>
            </a:r>
          </a:p>
          <a:p>
            <a:r>
              <a:rPr lang="vi-VN" dirty="0">
                <a:latin typeface="+mj-lt"/>
              </a:rPr>
              <a:t>- Đã nhớ kỹ luật chưa, Ô tô con?</a:t>
            </a:r>
          </a:p>
          <a:p>
            <a:r>
              <a:rPr lang="vi-VN" dirty="0">
                <a:latin typeface="+mj-lt"/>
              </a:rPr>
              <a:t>- Dễ lắm, cháu nhớ rồi chú ạ!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ayTinhDucDung\Desktop\4.JPG"/>
          <p:cNvPicPr>
            <a:picLocks noChangeAspect="1" noChangeArrowheads="1"/>
          </p:cNvPicPr>
          <p:nvPr/>
        </p:nvPicPr>
        <p:blipFill>
          <a:blip r:embed="rId2" cstate="print"/>
          <a:srcRect b="7576"/>
          <a:stretch>
            <a:fillRect/>
          </a:stretch>
        </p:blipFill>
        <p:spPr bwMode="auto">
          <a:xfrm>
            <a:off x="0" y="1"/>
            <a:ext cx="9144000" cy="51053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" y="5105400"/>
            <a:ext cx="899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latin typeface="+mj-lt"/>
              </a:rPr>
              <a:t>Vừa ra tới đường là Ô tô con đã phóng nhanh. Gần tới ngã tư đèn đỏ mà chú vẫn không hay biết. Chú lạc giữa 1 dòng xe đi ngược lại với mình. Chú đành đừng dạt vào lề đường ngơ ngác nhìn.</a:t>
            </a:r>
          </a:p>
          <a:p>
            <a:pPr>
              <a:buFontTx/>
              <a:buChar char="-"/>
            </a:pPr>
            <a:r>
              <a:rPr lang="vi-VN" dirty="0">
                <a:latin typeface="+mj-lt"/>
              </a:rPr>
              <a:t> Ối, sao thế nhỉ?</a:t>
            </a:r>
          </a:p>
          <a:p>
            <a:r>
              <a:rPr lang="vi-VN" dirty="0">
                <a:latin typeface="+mj-lt"/>
              </a:rPr>
              <a:t>Đúng lúc đó 1 chú cảnh sát giao thông tuýt còi đi tới khiến Ô tô con bối rối không hiểu có chuyện gì xảy ra.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ayTinhDucDung\Desktop\5.JPG"/>
          <p:cNvPicPr>
            <a:picLocks noChangeAspect="1" noChangeArrowheads="1"/>
          </p:cNvPicPr>
          <p:nvPr/>
        </p:nvPicPr>
        <p:blipFill>
          <a:blip r:embed="rId2" cstate="print"/>
          <a:srcRect b="7246"/>
          <a:stretch>
            <a:fillRect/>
          </a:stretch>
        </p:blipFill>
        <p:spPr bwMode="auto">
          <a:xfrm>
            <a:off x="0" y="0"/>
            <a:ext cx="9144000" cy="5257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257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latin typeface="+mj-lt"/>
              </a:rPr>
              <a:t>Cháu bị phạt vì đã đi vào đường một chiều, vi phạm luật giao thông.</a:t>
            </a:r>
          </a:p>
          <a:p>
            <a:r>
              <a:rPr lang="vi-VN" dirty="0">
                <a:latin typeface="+mj-lt"/>
              </a:rPr>
              <a:t>- Cháu.. cháu không biết ạ!</a:t>
            </a:r>
          </a:p>
          <a:p>
            <a:r>
              <a:rPr lang="vi-VN" dirty="0">
                <a:latin typeface="+mj-lt"/>
              </a:rPr>
              <a:t>Thì ra lúc sáng, ô tô con không học kỹ bài nên không biết là chỉ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có</a:t>
            </a:r>
            <a:r>
              <a:rPr lang="vi-VN" dirty="0">
                <a:latin typeface="+mj-lt"/>
              </a:rPr>
              <a:t> xe như xe cảnh sát, xe cứu hỏa, xe cứu thương đi làm nhiệm vụ… mới được đi vào đường một chiều mà thôi. Ô tô con vừa xấu hổ vừa ân hận vì sự chủ quan của mình.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1459</Words>
  <Application>Microsoft Office PowerPoint</Application>
  <PresentationFormat>On-screen Show (4:3)</PresentationFormat>
  <Paragraphs>110</Paragraphs>
  <Slides>19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Lê Huy Vinh</dc:creator>
  <cp:lastModifiedBy>Admin</cp:lastModifiedBy>
  <cp:revision>61</cp:revision>
  <dcterms:created xsi:type="dcterms:W3CDTF">2020-04-08T03:54:41Z</dcterms:created>
  <dcterms:modified xsi:type="dcterms:W3CDTF">2026-05-13T03:57:05Z</dcterms:modified>
</cp:coreProperties>
</file>